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44"/>
  </p:notesMasterIdLst>
  <p:handoutMasterIdLst>
    <p:handoutMasterId r:id="rId45"/>
  </p:handoutMasterIdLst>
  <p:sldIdLst>
    <p:sldId id="260" r:id="rId5"/>
    <p:sldId id="319" r:id="rId6"/>
    <p:sldId id="321" r:id="rId7"/>
    <p:sldId id="322" r:id="rId8"/>
    <p:sldId id="323" r:id="rId9"/>
    <p:sldId id="324" r:id="rId10"/>
    <p:sldId id="325" r:id="rId11"/>
    <p:sldId id="326" r:id="rId12"/>
    <p:sldId id="327" r:id="rId13"/>
    <p:sldId id="328" r:id="rId14"/>
    <p:sldId id="330" r:id="rId15"/>
    <p:sldId id="329" r:id="rId16"/>
    <p:sldId id="331" r:id="rId17"/>
    <p:sldId id="258" r:id="rId18"/>
    <p:sldId id="297" r:id="rId19"/>
    <p:sldId id="286" r:id="rId20"/>
    <p:sldId id="302" r:id="rId21"/>
    <p:sldId id="308" r:id="rId22"/>
    <p:sldId id="301" r:id="rId23"/>
    <p:sldId id="298" r:id="rId24"/>
    <p:sldId id="287" r:id="rId25"/>
    <p:sldId id="309" r:id="rId26"/>
    <p:sldId id="310" r:id="rId27"/>
    <p:sldId id="296" r:id="rId28"/>
    <p:sldId id="303" r:id="rId29"/>
    <p:sldId id="311" r:id="rId30"/>
    <p:sldId id="312" r:id="rId31"/>
    <p:sldId id="313" r:id="rId32"/>
    <p:sldId id="314" r:id="rId33"/>
    <p:sldId id="315" r:id="rId34"/>
    <p:sldId id="316" r:id="rId35"/>
    <p:sldId id="288" r:id="rId36"/>
    <p:sldId id="306" r:id="rId37"/>
    <p:sldId id="307" r:id="rId38"/>
    <p:sldId id="317" r:id="rId39"/>
    <p:sldId id="304" r:id="rId40"/>
    <p:sldId id="294" r:id="rId41"/>
    <p:sldId id="318" r:id="rId42"/>
    <p:sldId id="268"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03350"/>
    <a:srgbClr val="0C4360"/>
    <a:srgbClr val="1B6872"/>
    <a:srgbClr val="63B7C6"/>
    <a:srgbClr val="002136"/>
    <a:srgbClr val="0C75AC"/>
    <a:srgbClr val="00243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74" d="100"/>
          <a:sy n="74" d="100"/>
        </p:scale>
        <p:origin x="376" y="60"/>
      </p:cViewPr>
      <p:guideLst>
        <p:guide orient="horz" pos="2160"/>
        <p:guide pos="3840"/>
      </p:guideLst>
    </p:cSldViewPr>
  </p:slideViewPr>
  <p:notesTextViewPr>
    <p:cViewPr>
      <p:scale>
        <a:sx n="1" d="1"/>
        <a:sy n="1" d="1"/>
      </p:scale>
      <p:origin x="0" y="0"/>
    </p:cViewPr>
  </p:notesTextViewPr>
  <p:notesViewPr>
    <p:cSldViewPr snapToGrid="0">
      <p:cViewPr varScale="1">
        <p:scale>
          <a:sx n="84" d="100"/>
          <a:sy n="84" d="100"/>
        </p:scale>
        <p:origin x="3828" y="9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62FF6B6-4F8A-40F7-B5F4-FC3996824D7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8910A999-F365-48DF-976A-0517FE04544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CA5457B-CDAE-4DEB-AEC8-C82DE2312E37}" type="datetimeFigureOut">
              <a:rPr lang="en-US" smtClean="0"/>
              <a:t>2/16/2023</a:t>
            </a:fld>
            <a:endParaRPr lang="en-US" dirty="0"/>
          </a:p>
        </p:txBody>
      </p:sp>
      <p:sp>
        <p:nvSpPr>
          <p:cNvPr id="4" name="Footer Placeholder 3">
            <a:extLst>
              <a:ext uri="{FF2B5EF4-FFF2-40B4-BE49-F238E27FC236}">
                <a16:creationId xmlns:a16="http://schemas.microsoft.com/office/drawing/2014/main" id="{F8735C90-ADBF-4B9E-BE88-E1C8F83EB4D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2506A01-6D0A-45EF-A584-05A3361D66F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831430A-4AA4-45C8-AC23-CD6B61C41A4C}" type="slidenum">
              <a:rPr lang="en-US" smtClean="0"/>
              <a:t>‹#›</a:t>
            </a:fld>
            <a:endParaRPr lang="en-US" dirty="0"/>
          </a:p>
        </p:txBody>
      </p:sp>
    </p:spTree>
    <p:extLst>
      <p:ext uri="{BB962C8B-B14F-4D97-AF65-F5344CB8AC3E}">
        <p14:creationId xmlns:p14="http://schemas.microsoft.com/office/powerpoint/2010/main" val="105990097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90B78EA-28CE-41D8-9043-90E391E5F567}" type="datetimeFigureOut">
              <a:rPr lang="en-US" noProof="0" smtClean="0"/>
              <a:t>2/16/2023</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734D747-9380-41EE-9946-EC9EC0CA5D1E}" type="slidenum">
              <a:rPr lang="en-US" noProof="0" smtClean="0"/>
              <a:t>‹#›</a:t>
            </a:fld>
            <a:endParaRPr lang="en-US" noProof="0" dirty="0"/>
          </a:p>
        </p:txBody>
      </p:sp>
    </p:spTree>
    <p:extLst>
      <p:ext uri="{BB962C8B-B14F-4D97-AF65-F5344CB8AC3E}">
        <p14:creationId xmlns:p14="http://schemas.microsoft.com/office/powerpoint/2010/main" val="38277271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6E739168-A5E8-443A-B392-7AD4CF8977AD}"/>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7" name="Group 6">
            <a:extLst>
              <a:ext uri="{FF2B5EF4-FFF2-40B4-BE49-F238E27FC236}">
                <a16:creationId xmlns:a16="http://schemas.microsoft.com/office/drawing/2014/main" id="{4CA15AFD-4983-47DD-9ED0-D3B27E5A096F}"/>
              </a:ext>
            </a:extLst>
          </p:cNvPr>
          <p:cNvGrpSpPr/>
          <p:nvPr userDrawn="1"/>
        </p:nvGrpSpPr>
        <p:grpSpPr>
          <a:xfrm>
            <a:off x="-1604709" y="-3756"/>
            <a:ext cx="13796710" cy="6861756"/>
            <a:chOff x="-1604709" y="-3756"/>
            <a:chExt cx="13796710" cy="6861756"/>
          </a:xfrm>
        </p:grpSpPr>
        <p:grpSp>
          <p:nvGrpSpPr>
            <p:cNvPr id="8" name="Group 7">
              <a:extLst>
                <a:ext uri="{FF2B5EF4-FFF2-40B4-BE49-F238E27FC236}">
                  <a16:creationId xmlns:a16="http://schemas.microsoft.com/office/drawing/2014/main" id="{2222D5E2-E9B4-4180-98B8-4E514C9ADB28}"/>
                </a:ext>
              </a:extLst>
            </p:cNvPr>
            <p:cNvGrpSpPr/>
            <p:nvPr/>
          </p:nvGrpSpPr>
          <p:grpSpPr>
            <a:xfrm>
              <a:off x="-16298" y="0"/>
              <a:ext cx="12208299" cy="6858000"/>
              <a:chOff x="-16298" y="0"/>
              <a:chExt cx="12208299" cy="6858000"/>
            </a:xfrm>
          </p:grpSpPr>
          <p:sp>
            <p:nvSpPr>
              <p:cNvPr id="15" name="Freeform: Shape 14">
                <a:extLst>
                  <a:ext uri="{FF2B5EF4-FFF2-40B4-BE49-F238E27FC236}">
                    <a16:creationId xmlns:a16="http://schemas.microsoft.com/office/drawing/2014/main" id="{41E10E1E-5268-4F03-BA64-07E19DE26739}"/>
                  </a:ext>
                </a:extLst>
              </p:cNvPr>
              <p:cNvSpPr/>
              <p:nvPr/>
            </p:nvSpPr>
            <p:spPr>
              <a:xfrm flipH="1">
                <a:off x="-16297" y="0"/>
                <a:ext cx="12208298" cy="6858000"/>
              </a:xfrm>
              <a:custGeom>
                <a:avLst/>
                <a:gdLst>
                  <a:gd name="connsiteX0" fmla="*/ 8574289 w 12208298"/>
                  <a:gd name="connsiteY0" fmla="*/ 0 h 6858000"/>
                  <a:gd name="connsiteX1" fmla="*/ 0 w 12208298"/>
                  <a:gd name="connsiteY1" fmla="*/ 0 h 6858000"/>
                  <a:gd name="connsiteX2" fmla="*/ 0 w 12208298"/>
                  <a:gd name="connsiteY2" fmla="*/ 6858000 h 6858000"/>
                  <a:gd name="connsiteX3" fmla="*/ 532109 w 12208298"/>
                  <a:gd name="connsiteY3" fmla="*/ 6858000 h 6858000"/>
                  <a:gd name="connsiteX4" fmla="*/ 11495317 w 12208298"/>
                  <a:gd name="connsiteY4" fmla="*/ 6858000 h 6858000"/>
                  <a:gd name="connsiteX5" fmla="*/ 12208298 w 12208298"/>
                  <a:gd name="connsiteY5" fmla="*/ 6858000 h 6858000"/>
                  <a:gd name="connsiteX6" fmla="*/ 12208298 w 12208298"/>
                  <a:gd name="connsiteY6" fmla="*/ 3146781 h 6858000"/>
                  <a:gd name="connsiteX7" fmla="*/ 10353284 w 12208298"/>
                  <a:gd name="connsiteY7" fmla="*/ 1291767 h 6858000"/>
                  <a:gd name="connsiteX8" fmla="*/ 9866056 w 12208298"/>
                  <a:gd name="connsiteY8" fmla="*/ 129176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08298" h="6858000">
                    <a:moveTo>
                      <a:pt x="8574289" y="0"/>
                    </a:moveTo>
                    <a:lnTo>
                      <a:pt x="0" y="0"/>
                    </a:lnTo>
                    <a:lnTo>
                      <a:pt x="0" y="6858000"/>
                    </a:lnTo>
                    <a:lnTo>
                      <a:pt x="532109" y="6858000"/>
                    </a:lnTo>
                    <a:lnTo>
                      <a:pt x="11495317" y="6858000"/>
                    </a:lnTo>
                    <a:lnTo>
                      <a:pt x="12208298" y="6858000"/>
                    </a:lnTo>
                    <a:lnTo>
                      <a:pt x="12208298" y="3146781"/>
                    </a:lnTo>
                    <a:lnTo>
                      <a:pt x="10353284" y="1291767"/>
                    </a:lnTo>
                    <a:lnTo>
                      <a:pt x="9866056" y="1291767"/>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Freeform: Shape 15">
                <a:extLst>
                  <a:ext uri="{FF2B5EF4-FFF2-40B4-BE49-F238E27FC236}">
                    <a16:creationId xmlns:a16="http://schemas.microsoft.com/office/drawing/2014/main" id="{B989C45D-BDFF-418F-BE79-03FF70015770}"/>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pattFill prst="wdDnDiag">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Right Triangle 16">
                <a:extLst>
                  <a:ext uri="{FF2B5EF4-FFF2-40B4-BE49-F238E27FC236}">
                    <a16:creationId xmlns:a16="http://schemas.microsoft.com/office/drawing/2014/main" id="{8DCD5806-2A2F-4ABF-8057-245681C498E6}"/>
                  </a:ext>
                </a:extLst>
              </p:cNvPr>
              <p:cNvSpPr/>
              <p:nvPr/>
            </p:nvSpPr>
            <p:spPr>
              <a:xfrm rot="16200000" flipH="1" flipV="1">
                <a:off x="24625" y="-4746"/>
                <a:ext cx="2819399" cy="2828891"/>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Right Triangle 17">
                <a:extLst>
                  <a:ext uri="{FF2B5EF4-FFF2-40B4-BE49-F238E27FC236}">
                    <a16:creationId xmlns:a16="http://schemas.microsoft.com/office/drawing/2014/main" id="{3A93038F-E9E4-4FFD-B3DF-28DB7C2C1490}"/>
                  </a:ext>
                </a:extLst>
              </p:cNvPr>
              <p:cNvSpPr/>
              <p:nvPr/>
            </p:nvSpPr>
            <p:spPr>
              <a:xfrm rot="16200000" flipH="1" flipV="1">
                <a:off x="4418" y="-4422"/>
                <a:ext cx="2627088" cy="2635933"/>
              </a:xfrm>
              <a:prstGeom prst="rtTriangle">
                <a:avLst/>
              </a:prstGeom>
              <a:pattFill prst="dkHorz">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Right Triangle 18">
                <a:extLst>
                  <a:ext uri="{FF2B5EF4-FFF2-40B4-BE49-F238E27FC236}">
                    <a16:creationId xmlns:a16="http://schemas.microsoft.com/office/drawing/2014/main" id="{5DEA1E02-BBD0-4AE3-AF22-433B90272178}"/>
                  </a:ext>
                </a:extLst>
              </p:cNvPr>
              <p:cNvSpPr/>
              <p:nvPr/>
            </p:nvSpPr>
            <p:spPr>
              <a:xfrm rot="16200000" flipH="1" flipV="1">
                <a:off x="-12263" y="-4034"/>
                <a:ext cx="2397087" cy="2405158"/>
              </a:xfrm>
              <a:prstGeom prst="rtTriangle">
                <a:avLst/>
              </a:prstGeom>
              <a:solidFill>
                <a:schemeClr val="accent2">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Freeform: Shape 19">
                <a:extLst>
                  <a:ext uri="{FF2B5EF4-FFF2-40B4-BE49-F238E27FC236}">
                    <a16:creationId xmlns:a16="http://schemas.microsoft.com/office/drawing/2014/main" id="{0027A677-9ACB-4264-B148-4806678FB83F}"/>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9" name="Freeform: Shape 12">
              <a:extLst>
                <a:ext uri="{FF2B5EF4-FFF2-40B4-BE49-F238E27FC236}">
                  <a16:creationId xmlns:a16="http://schemas.microsoft.com/office/drawing/2014/main" id="{E3AAB79D-382D-4A95-965E-526B6A681DA7}"/>
                </a:ext>
              </a:extLst>
            </p:cNvPr>
            <p:cNvSpPr/>
            <p:nvPr/>
          </p:nvSpPr>
          <p:spPr>
            <a:xfrm rot="18900000" flipH="1">
              <a:off x="-1604709" y="1397837"/>
              <a:ext cx="3211378" cy="3211378"/>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C0A22127-2B4A-4B15-B0A9-F019A30347A1}"/>
                </a:ext>
              </a:extLst>
            </p:cNvPr>
            <p:cNvSpPr/>
            <p:nvPr/>
          </p:nvSpPr>
          <p:spPr>
            <a:xfrm rot="18900000">
              <a:off x="-861777" y="-3756"/>
              <a:ext cx="2676646" cy="1356876"/>
            </a:xfrm>
            <a:custGeom>
              <a:avLst/>
              <a:gdLst>
                <a:gd name="connsiteX0" fmla="*/ 1319770 w 2676646"/>
                <a:gd name="connsiteY0" fmla="*/ 0 h 1356876"/>
                <a:gd name="connsiteX1" fmla="*/ 2676646 w 2676646"/>
                <a:gd name="connsiteY1" fmla="*/ 1356876 h 1356876"/>
                <a:gd name="connsiteX2" fmla="*/ 0 w 2676646"/>
                <a:gd name="connsiteY2" fmla="*/ 1356876 h 1356876"/>
                <a:gd name="connsiteX3" fmla="*/ 0 w 2676646"/>
                <a:gd name="connsiteY3" fmla="*/ 1319770 h 1356876"/>
              </a:gdLst>
              <a:ahLst/>
              <a:cxnLst>
                <a:cxn ang="0">
                  <a:pos x="connsiteX0" y="connsiteY0"/>
                </a:cxn>
                <a:cxn ang="0">
                  <a:pos x="connsiteX1" y="connsiteY1"/>
                </a:cxn>
                <a:cxn ang="0">
                  <a:pos x="connsiteX2" y="connsiteY2"/>
                </a:cxn>
                <a:cxn ang="0">
                  <a:pos x="connsiteX3" y="connsiteY3"/>
                </a:cxn>
              </a:cxnLst>
              <a:rect l="l" t="t" r="r" b="b"/>
              <a:pathLst>
                <a:path w="2676646" h="1356876">
                  <a:moveTo>
                    <a:pt x="1319770" y="0"/>
                  </a:moveTo>
                  <a:lnTo>
                    <a:pt x="2676646" y="1356876"/>
                  </a:lnTo>
                  <a:lnTo>
                    <a:pt x="0" y="1356876"/>
                  </a:lnTo>
                  <a:lnTo>
                    <a:pt x="0" y="1319770"/>
                  </a:lnTo>
                  <a:close/>
                </a:path>
              </a:pathLst>
            </a:custGeom>
            <a:pattFill prst="wdUpDiag">
              <a:fgClr>
                <a:schemeClr val="accent2"/>
              </a:fgClr>
              <a:bgClr>
                <a:schemeClr val="accent1"/>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1" name="Freeform: Shape 12">
              <a:extLst>
                <a:ext uri="{FF2B5EF4-FFF2-40B4-BE49-F238E27FC236}">
                  <a16:creationId xmlns:a16="http://schemas.microsoft.com/office/drawing/2014/main" id="{F04D9FDC-1B67-4254-9535-CD32E81F0C3E}"/>
                </a:ext>
              </a:extLst>
            </p:cNvPr>
            <p:cNvSpPr/>
            <p:nvPr/>
          </p:nvSpPr>
          <p:spPr>
            <a:xfrm rot="13500000">
              <a:off x="-1226102" y="1737462"/>
              <a:ext cx="2416016" cy="2416016"/>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12" name="Group 11">
              <a:extLst>
                <a:ext uri="{FF2B5EF4-FFF2-40B4-BE49-F238E27FC236}">
                  <a16:creationId xmlns:a16="http://schemas.microsoft.com/office/drawing/2014/main" id="{0A86C4EA-4CF8-4531-845D-4FCB1E2F7422}"/>
                </a:ext>
              </a:extLst>
            </p:cNvPr>
            <p:cNvGrpSpPr/>
            <p:nvPr/>
          </p:nvGrpSpPr>
          <p:grpSpPr>
            <a:xfrm>
              <a:off x="-760406" y="4672937"/>
              <a:ext cx="1520812" cy="1520812"/>
              <a:chOff x="-1604709" y="3012880"/>
              <a:chExt cx="3211378" cy="3211378"/>
            </a:xfrm>
          </p:grpSpPr>
          <p:sp>
            <p:nvSpPr>
              <p:cNvPr id="13" name="Freeform: Shape 12">
                <a:extLst>
                  <a:ext uri="{FF2B5EF4-FFF2-40B4-BE49-F238E27FC236}">
                    <a16:creationId xmlns:a16="http://schemas.microsoft.com/office/drawing/2014/main" id="{1101B195-C112-4D20-8D19-4D22479B150D}"/>
                  </a:ext>
                </a:extLst>
              </p:cNvPr>
              <p:cNvSpPr/>
              <p:nvPr/>
            </p:nvSpPr>
            <p:spPr>
              <a:xfrm rot="18900000" flipH="1">
                <a:off x="-1604709" y="3012880"/>
                <a:ext cx="3211378" cy="3211378"/>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Freeform: Shape 12">
                <a:extLst>
                  <a:ext uri="{FF2B5EF4-FFF2-40B4-BE49-F238E27FC236}">
                    <a16:creationId xmlns:a16="http://schemas.microsoft.com/office/drawing/2014/main" id="{CA755F1F-9955-4CBB-8F34-F7801CA44CE7}"/>
                  </a:ext>
                </a:extLst>
              </p:cNvPr>
              <p:cNvSpPr/>
              <p:nvPr/>
            </p:nvSpPr>
            <p:spPr>
              <a:xfrm rot="13500000">
                <a:off x="-1226102" y="3352505"/>
                <a:ext cx="2416016" cy="2416016"/>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sp>
        <p:nvSpPr>
          <p:cNvPr id="2" name="Title 1">
            <a:extLst>
              <a:ext uri="{FF2B5EF4-FFF2-40B4-BE49-F238E27FC236}">
                <a16:creationId xmlns:a16="http://schemas.microsoft.com/office/drawing/2014/main" id="{9E597736-C478-4C26-9BAF-205FE31E977C}"/>
              </a:ext>
            </a:extLst>
          </p:cNvPr>
          <p:cNvSpPr>
            <a:spLocks noGrp="1"/>
          </p:cNvSpPr>
          <p:nvPr>
            <p:ph type="ctrTitle" hasCustomPrompt="1"/>
          </p:nvPr>
        </p:nvSpPr>
        <p:spPr>
          <a:xfrm>
            <a:off x="2761488" y="2395728"/>
            <a:ext cx="7077456" cy="1243584"/>
          </a:xfrm>
        </p:spPr>
        <p:txBody>
          <a:bodyPr vert="horz" lIns="91440" tIns="45720" rIns="91440" bIns="45720" rtlCol="0" anchor="b">
            <a:noAutofit/>
          </a:bodyPr>
          <a:lstStyle>
            <a:lvl1pPr>
              <a:defRPr lang="en-GB" sz="6600" b="1" dirty="0">
                <a:solidFill>
                  <a:schemeClr val="accent2"/>
                </a:solidFill>
                <a:latin typeface="+mj-lt"/>
                <a:ea typeface="Tahoma" panose="020B0604030504040204" pitchFamily="34" charset="0"/>
                <a:cs typeface="Tahoma" panose="020B0604030504040204" pitchFamily="34" charset="0"/>
              </a:defRPr>
            </a:lvl1pPr>
          </a:lstStyle>
          <a:p>
            <a:pPr lvl="0"/>
            <a:r>
              <a:rPr lang="en-US" noProof="0"/>
              <a:t>TITLE</a:t>
            </a:r>
          </a:p>
        </p:txBody>
      </p:sp>
      <p:sp>
        <p:nvSpPr>
          <p:cNvPr id="3" name="Subtitle 2">
            <a:extLst>
              <a:ext uri="{FF2B5EF4-FFF2-40B4-BE49-F238E27FC236}">
                <a16:creationId xmlns:a16="http://schemas.microsoft.com/office/drawing/2014/main" id="{C3D2DEF0-A0B0-4CFE-B67D-A9D75E2368DC}"/>
              </a:ext>
            </a:extLst>
          </p:cNvPr>
          <p:cNvSpPr>
            <a:spLocks noGrp="1"/>
          </p:cNvSpPr>
          <p:nvPr>
            <p:ph type="subTitle" idx="1"/>
          </p:nvPr>
        </p:nvSpPr>
        <p:spPr>
          <a:xfrm>
            <a:off x="2761488" y="3721608"/>
            <a:ext cx="7077456" cy="868680"/>
          </a:xfrm>
        </p:spPr>
        <p:txBody>
          <a:bodyPr vert="horz" lIns="91440" tIns="45720" rIns="91440" bIns="45720" rtlCol="0">
            <a:normAutofit/>
          </a:bodyPr>
          <a:lstStyle>
            <a:lvl1pPr marL="0" indent="0">
              <a:buNone/>
              <a:defRPr lang="en-GB" sz="1800" spc="300" dirty="0">
                <a:solidFill>
                  <a:schemeClr val="bg1"/>
                </a:solidFill>
                <a:latin typeface="+mn-lt"/>
                <a:cs typeface="Arial" panose="020B0604020202020204" pitchFamily="34" charset="0"/>
              </a:defRPr>
            </a:lvl1pPr>
          </a:lstStyle>
          <a:p>
            <a:pPr marL="228600" lvl="0" indent="-228600"/>
            <a:r>
              <a:rPr lang="en-US" noProof="0"/>
              <a:t>Click to edit Master subtitle style</a:t>
            </a:r>
          </a:p>
        </p:txBody>
      </p:sp>
    </p:spTree>
    <p:extLst>
      <p:ext uri="{BB962C8B-B14F-4D97-AF65-F5344CB8AC3E}">
        <p14:creationId xmlns:p14="http://schemas.microsoft.com/office/powerpoint/2010/main" val="4369596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ntent">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4" name="Freeform: Shape 23">
            <a:extLst>
              <a:ext uri="{FF2B5EF4-FFF2-40B4-BE49-F238E27FC236}">
                <a16:creationId xmlns:a16="http://schemas.microsoft.com/office/drawing/2014/main" id="{18103E00-7E4A-44CD-81AC-06433CAE1110}"/>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20" name="Content Placeholder 2">
            <a:extLst>
              <a:ext uri="{FF2B5EF4-FFF2-40B4-BE49-F238E27FC236}">
                <a16:creationId xmlns:a16="http://schemas.microsoft.com/office/drawing/2014/main" id="{FE796BFF-6E5F-4DE7-B193-F501FC094D63}"/>
              </a:ext>
            </a:extLst>
          </p:cNvPr>
          <p:cNvSpPr>
            <a:spLocks noGrp="1"/>
          </p:cNvSpPr>
          <p:nvPr>
            <p:ph sz="half" idx="1"/>
          </p:nvPr>
        </p:nvSpPr>
        <p:spPr>
          <a:xfrm>
            <a:off x="443365" y="1517715"/>
            <a:ext cx="5184437" cy="4659248"/>
          </a:xfrm>
        </p:spPr>
        <p:txBody>
          <a:bodyPr>
            <a:normAutofit/>
          </a:bodyPr>
          <a:lstStyle>
            <a:lvl1pPr marL="457200" indent="-457200">
              <a:buFont typeface="Arial" panose="020B0604020202020204" pitchFamily="34" charset="0"/>
              <a:buChar char="•"/>
              <a:defRPr sz="2000">
                <a:solidFill>
                  <a:schemeClr val="bg1"/>
                </a:solidFill>
              </a:defRPr>
            </a:lvl1pPr>
            <a:lvl2pPr marL="800100" indent="-342900">
              <a:buFont typeface="Arial" panose="020B0604020202020204" pitchFamily="34" charset="0"/>
              <a:buChar char="•"/>
              <a:defRPr sz="1800">
                <a:solidFill>
                  <a:schemeClr val="bg1"/>
                </a:solidFill>
              </a:defRPr>
            </a:lvl2pPr>
            <a:lvl3pPr marL="1257300" indent="-342900">
              <a:buFont typeface="Arial" panose="020B0604020202020204" pitchFamily="34" charset="0"/>
              <a:buChar char="•"/>
              <a:defRPr sz="1600">
                <a:solidFill>
                  <a:schemeClr val="bg1"/>
                </a:solidFill>
              </a:defRPr>
            </a:lvl3pPr>
            <a:lvl4pPr marL="1657350" indent="-285750">
              <a:buFont typeface="Arial" panose="020B0604020202020204" pitchFamily="34" charset="0"/>
              <a:buChar char="•"/>
              <a:defRPr sz="1400">
                <a:solidFill>
                  <a:schemeClr val="bg1"/>
                </a:solidFill>
              </a:defRPr>
            </a:lvl4pPr>
            <a:lvl5pPr marL="2114550" indent="-285750">
              <a:buFont typeface="Arial" panose="020B0604020202020204" pitchFamily="34" charset="0"/>
              <a:buChar char="•"/>
              <a:defRPr sz="1400">
                <a:solidFill>
                  <a:schemeClr val="bg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1" name="Content Placeholder 3">
            <a:extLst>
              <a:ext uri="{FF2B5EF4-FFF2-40B4-BE49-F238E27FC236}">
                <a16:creationId xmlns:a16="http://schemas.microsoft.com/office/drawing/2014/main" id="{78622754-CA4D-4C27-A37F-B26E7B4C9CA2}"/>
              </a:ext>
            </a:extLst>
          </p:cNvPr>
          <p:cNvSpPr>
            <a:spLocks noGrp="1"/>
          </p:cNvSpPr>
          <p:nvPr>
            <p:ph sz="half" idx="2"/>
          </p:nvPr>
        </p:nvSpPr>
        <p:spPr>
          <a:xfrm>
            <a:off x="6474163" y="1517715"/>
            <a:ext cx="5184437" cy="4659248"/>
          </a:xfrm>
        </p:spPr>
        <p:txBody>
          <a:bodyPr>
            <a:normAutofit/>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9995978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 Category">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0" name="Picture Placeholder 8">
            <a:extLst>
              <a:ext uri="{FF2B5EF4-FFF2-40B4-BE49-F238E27FC236}">
                <a16:creationId xmlns:a16="http://schemas.microsoft.com/office/drawing/2014/main" id="{6D00E6B4-1CBE-404E-B943-5F1832320C1C}"/>
              </a:ext>
            </a:extLst>
          </p:cNvPr>
          <p:cNvSpPr>
            <a:spLocks noGrp="1"/>
          </p:cNvSpPr>
          <p:nvPr>
            <p:ph type="pic" sz="quarter" idx="13"/>
          </p:nvPr>
        </p:nvSpPr>
        <p:spPr>
          <a:xfrm>
            <a:off x="978212" y="2096716"/>
            <a:ext cx="1259505" cy="1259505"/>
          </a:xfrm>
          <a:prstGeom prst="ellipse">
            <a:avLst/>
          </a:prstGeom>
          <a:pattFill prst="wdUpDiag">
            <a:fgClr>
              <a:srgbClr val="0C4360"/>
            </a:fgClr>
            <a:bgClr>
              <a:schemeClr val="accent1">
                <a:lumMod val="50000"/>
              </a:schemeClr>
            </a:bgClr>
          </a:pattFill>
          <a:ln w="38100">
            <a:solidFill>
              <a:schemeClr val="accent2"/>
            </a:solidFill>
          </a:ln>
        </p:spPr>
        <p:txBody>
          <a:bodyPr/>
          <a:lstStyle>
            <a:lvl1pPr marL="0" indent="0">
              <a:buNone/>
              <a:defRPr>
                <a:solidFill>
                  <a:schemeClr val="tx1">
                    <a:alpha val="0"/>
                  </a:schemeClr>
                </a:solidFill>
              </a:defRPr>
            </a:lvl1pPr>
          </a:lstStyle>
          <a:p>
            <a:r>
              <a:rPr lang="en-US" noProof="0"/>
              <a:t>Click icon to add picture</a:t>
            </a:r>
            <a:endParaRPr lang="en-US" noProof="0" dirty="0"/>
          </a:p>
        </p:txBody>
      </p:sp>
      <p:sp>
        <p:nvSpPr>
          <p:cNvPr id="21" name="Picture Placeholder 8">
            <a:extLst>
              <a:ext uri="{FF2B5EF4-FFF2-40B4-BE49-F238E27FC236}">
                <a16:creationId xmlns:a16="http://schemas.microsoft.com/office/drawing/2014/main" id="{7CD59BFD-62BE-4E33-92A5-B84A2A9A8D3B}"/>
              </a:ext>
            </a:extLst>
          </p:cNvPr>
          <p:cNvSpPr>
            <a:spLocks noGrp="1"/>
          </p:cNvSpPr>
          <p:nvPr>
            <p:ph type="pic" sz="quarter" idx="14"/>
          </p:nvPr>
        </p:nvSpPr>
        <p:spPr>
          <a:xfrm>
            <a:off x="3222230" y="2096716"/>
            <a:ext cx="1259505" cy="1259505"/>
          </a:xfrm>
          <a:prstGeom prst="ellipse">
            <a:avLst/>
          </a:prstGeom>
          <a:pattFill prst="wdUpDiag">
            <a:fgClr>
              <a:srgbClr val="0C4360"/>
            </a:fgClr>
            <a:bgClr>
              <a:schemeClr val="accent1">
                <a:lumMod val="50000"/>
              </a:schemeClr>
            </a:bgClr>
          </a:pattFill>
          <a:ln w="38100">
            <a:solidFill>
              <a:schemeClr val="accent2"/>
            </a:solidFill>
          </a:ln>
        </p:spPr>
        <p:txBody>
          <a:bodyPr/>
          <a:lstStyle>
            <a:lvl1pPr marL="0" indent="0">
              <a:buNone/>
              <a:defRPr>
                <a:solidFill>
                  <a:schemeClr val="tx1">
                    <a:alpha val="0"/>
                  </a:schemeClr>
                </a:solidFill>
              </a:defRPr>
            </a:lvl1pPr>
          </a:lstStyle>
          <a:p>
            <a:r>
              <a:rPr lang="en-US" noProof="0"/>
              <a:t>Click icon to add picture</a:t>
            </a:r>
            <a:endParaRPr lang="en-US" noProof="0" dirty="0"/>
          </a:p>
        </p:txBody>
      </p:sp>
      <p:sp>
        <p:nvSpPr>
          <p:cNvPr id="22" name="Picture Placeholder 8">
            <a:extLst>
              <a:ext uri="{FF2B5EF4-FFF2-40B4-BE49-F238E27FC236}">
                <a16:creationId xmlns:a16="http://schemas.microsoft.com/office/drawing/2014/main" id="{60DC5978-55B8-421D-91B4-29F8210A7B2C}"/>
              </a:ext>
            </a:extLst>
          </p:cNvPr>
          <p:cNvSpPr>
            <a:spLocks noGrp="1"/>
          </p:cNvSpPr>
          <p:nvPr>
            <p:ph type="pic" sz="quarter" idx="15"/>
          </p:nvPr>
        </p:nvSpPr>
        <p:spPr>
          <a:xfrm>
            <a:off x="5466248" y="2096716"/>
            <a:ext cx="1259505" cy="1259505"/>
          </a:xfrm>
          <a:prstGeom prst="ellipse">
            <a:avLst/>
          </a:prstGeom>
          <a:pattFill prst="wdUpDiag">
            <a:fgClr>
              <a:srgbClr val="0C4360"/>
            </a:fgClr>
            <a:bgClr>
              <a:schemeClr val="accent1">
                <a:lumMod val="50000"/>
              </a:schemeClr>
            </a:bgClr>
          </a:pattFill>
          <a:ln w="38100">
            <a:solidFill>
              <a:schemeClr val="accent2"/>
            </a:solidFill>
          </a:ln>
        </p:spPr>
        <p:txBody>
          <a:bodyPr/>
          <a:lstStyle>
            <a:lvl1pPr marL="0" indent="0">
              <a:buNone/>
              <a:defRPr>
                <a:solidFill>
                  <a:schemeClr val="tx1">
                    <a:alpha val="0"/>
                  </a:schemeClr>
                </a:solidFill>
              </a:defRPr>
            </a:lvl1pPr>
          </a:lstStyle>
          <a:p>
            <a:r>
              <a:rPr lang="en-US" noProof="0"/>
              <a:t>Click icon to add picture</a:t>
            </a:r>
            <a:endParaRPr lang="en-US" noProof="0" dirty="0"/>
          </a:p>
        </p:txBody>
      </p:sp>
      <p:sp>
        <p:nvSpPr>
          <p:cNvPr id="23" name="Picture Placeholder 8">
            <a:extLst>
              <a:ext uri="{FF2B5EF4-FFF2-40B4-BE49-F238E27FC236}">
                <a16:creationId xmlns:a16="http://schemas.microsoft.com/office/drawing/2014/main" id="{BE3FB8C3-2C7E-4C59-8BD5-53FA2772DB56}"/>
              </a:ext>
            </a:extLst>
          </p:cNvPr>
          <p:cNvSpPr>
            <a:spLocks noGrp="1"/>
          </p:cNvSpPr>
          <p:nvPr>
            <p:ph type="pic" sz="quarter" idx="16"/>
          </p:nvPr>
        </p:nvSpPr>
        <p:spPr>
          <a:xfrm>
            <a:off x="7710266" y="2096716"/>
            <a:ext cx="1259505" cy="1259505"/>
          </a:xfrm>
          <a:prstGeom prst="ellipse">
            <a:avLst/>
          </a:prstGeom>
          <a:pattFill prst="wdUpDiag">
            <a:fgClr>
              <a:srgbClr val="0C4360"/>
            </a:fgClr>
            <a:bgClr>
              <a:schemeClr val="accent1">
                <a:lumMod val="50000"/>
              </a:schemeClr>
            </a:bgClr>
          </a:pattFill>
          <a:ln w="38100">
            <a:solidFill>
              <a:schemeClr val="accent2"/>
            </a:solidFill>
          </a:ln>
        </p:spPr>
        <p:txBody>
          <a:bodyPr/>
          <a:lstStyle>
            <a:lvl1pPr marL="0" indent="0">
              <a:buNone/>
              <a:defRPr>
                <a:solidFill>
                  <a:schemeClr val="tx1">
                    <a:alpha val="0"/>
                  </a:schemeClr>
                </a:solidFill>
              </a:defRPr>
            </a:lvl1pPr>
          </a:lstStyle>
          <a:p>
            <a:r>
              <a:rPr lang="en-US" noProof="0"/>
              <a:t>Click icon to add picture</a:t>
            </a:r>
            <a:endParaRPr lang="en-US" noProof="0" dirty="0"/>
          </a:p>
        </p:txBody>
      </p:sp>
      <p:sp>
        <p:nvSpPr>
          <p:cNvPr id="24" name="Picture Placeholder 8">
            <a:extLst>
              <a:ext uri="{FF2B5EF4-FFF2-40B4-BE49-F238E27FC236}">
                <a16:creationId xmlns:a16="http://schemas.microsoft.com/office/drawing/2014/main" id="{FD8FA9DA-C36B-4889-B88F-28B5829E53E2}"/>
              </a:ext>
            </a:extLst>
          </p:cNvPr>
          <p:cNvSpPr>
            <a:spLocks noGrp="1"/>
          </p:cNvSpPr>
          <p:nvPr>
            <p:ph type="pic" sz="quarter" idx="17"/>
          </p:nvPr>
        </p:nvSpPr>
        <p:spPr>
          <a:xfrm>
            <a:off x="9954283" y="2096716"/>
            <a:ext cx="1259505" cy="1259505"/>
          </a:xfrm>
          <a:prstGeom prst="ellipse">
            <a:avLst/>
          </a:prstGeom>
          <a:pattFill prst="wdUpDiag">
            <a:fgClr>
              <a:srgbClr val="0C4360"/>
            </a:fgClr>
            <a:bgClr>
              <a:schemeClr val="accent1">
                <a:lumMod val="50000"/>
              </a:schemeClr>
            </a:bgClr>
          </a:pattFill>
          <a:ln w="38100">
            <a:solidFill>
              <a:schemeClr val="accent2"/>
            </a:solidFill>
          </a:ln>
        </p:spPr>
        <p:txBody>
          <a:bodyPr/>
          <a:lstStyle>
            <a:lvl1pPr marL="0" indent="0">
              <a:buNone/>
              <a:defRPr>
                <a:solidFill>
                  <a:schemeClr val="tx1">
                    <a:alpha val="0"/>
                  </a:schemeClr>
                </a:solidFill>
              </a:defRPr>
            </a:lvl1pPr>
          </a:lstStyle>
          <a:p>
            <a:r>
              <a:rPr lang="en-US" noProof="0"/>
              <a:t>Click icon to add picture</a:t>
            </a:r>
            <a:endParaRPr lang="en-US" noProof="0" dirty="0"/>
          </a:p>
        </p:txBody>
      </p:sp>
      <p:sp>
        <p:nvSpPr>
          <p:cNvPr id="26" name="Text Placeholder 22">
            <a:extLst>
              <a:ext uri="{FF2B5EF4-FFF2-40B4-BE49-F238E27FC236}">
                <a16:creationId xmlns:a16="http://schemas.microsoft.com/office/drawing/2014/main" id="{2A19101D-7C37-42BF-8167-5391EA65EC3A}"/>
              </a:ext>
            </a:extLst>
          </p:cNvPr>
          <p:cNvSpPr>
            <a:spLocks noGrp="1"/>
          </p:cNvSpPr>
          <p:nvPr>
            <p:ph type="body" sz="quarter" idx="18"/>
          </p:nvPr>
        </p:nvSpPr>
        <p:spPr>
          <a:xfrm>
            <a:off x="719894" y="4240093"/>
            <a:ext cx="1776140" cy="1463040"/>
          </a:xfrm>
        </p:spPr>
        <p:txBody>
          <a:bodyPr lIns="0" tIns="0" rIns="0" bIns="0">
            <a:noAutofit/>
          </a:bodyPr>
          <a:lstStyle>
            <a:lvl1pPr marL="0" indent="0" algn="ctr">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27" name="Text Placeholder 22">
            <a:extLst>
              <a:ext uri="{FF2B5EF4-FFF2-40B4-BE49-F238E27FC236}">
                <a16:creationId xmlns:a16="http://schemas.microsoft.com/office/drawing/2014/main" id="{05F72315-51A9-431C-B80A-45E4FB1D6BD6}"/>
              </a:ext>
            </a:extLst>
          </p:cNvPr>
          <p:cNvSpPr>
            <a:spLocks noGrp="1"/>
          </p:cNvSpPr>
          <p:nvPr>
            <p:ph type="body" sz="quarter" idx="19"/>
          </p:nvPr>
        </p:nvSpPr>
        <p:spPr>
          <a:xfrm>
            <a:off x="2963912" y="4240093"/>
            <a:ext cx="1776140" cy="1463040"/>
          </a:xfrm>
        </p:spPr>
        <p:txBody>
          <a:bodyPr lIns="0" tIns="0" rIns="0" bIns="0">
            <a:noAutofit/>
          </a:bodyPr>
          <a:lstStyle>
            <a:lvl1pPr marL="0" indent="0" algn="ctr">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28" name="Text Placeholder 22">
            <a:extLst>
              <a:ext uri="{FF2B5EF4-FFF2-40B4-BE49-F238E27FC236}">
                <a16:creationId xmlns:a16="http://schemas.microsoft.com/office/drawing/2014/main" id="{883D1F0C-34F1-46E1-B178-E4AB82B14631}"/>
              </a:ext>
            </a:extLst>
          </p:cNvPr>
          <p:cNvSpPr>
            <a:spLocks noGrp="1"/>
          </p:cNvSpPr>
          <p:nvPr>
            <p:ph type="body" sz="quarter" idx="20"/>
          </p:nvPr>
        </p:nvSpPr>
        <p:spPr>
          <a:xfrm>
            <a:off x="5207930" y="4240093"/>
            <a:ext cx="1776140" cy="1463040"/>
          </a:xfrm>
        </p:spPr>
        <p:txBody>
          <a:bodyPr lIns="0" tIns="0" rIns="0" bIns="0">
            <a:noAutofit/>
          </a:bodyPr>
          <a:lstStyle>
            <a:lvl1pPr marL="0" indent="0" algn="ctr">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29" name="Text Placeholder 22">
            <a:extLst>
              <a:ext uri="{FF2B5EF4-FFF2-40B4-BE49-F238E27FC236}">
                <a16:creationId xmlns:a16="http://schemas.microsoft.com/office/drawing/2014/main" id="{7202A849-DF14-40E7-B38D-1185F72603EC}"/>
              </a:ext>
            </a:extLst>
          </p:cNvPr>
          <p:cNvSpPr>
            <a:spLocks noGrp="1"/>
          </p:cNvSpPr>
          <p:nvPr>
            <p:ph type="body" sz="quarter" idx="21"/>
          </p:nvPr>
        </p:nvSpPr>
        <p:spPr>
          <a:xfrm>
            <a:off x="7451948" y="4240093"/>
            <a:ext cx="1776140" cy="1463040"/>
          </a:xfrm>
        </p:spPr>
        <p:txBody>
          <a:bodyPr lIns="0" tIns="0" rIns="0" bIns="0">
            <a:noAutofit/>
          </a:bodyPr>
          <a:lstStyle>
            <a:lvl1pPr marL="0" indent="0" algn="ctr">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30" name="Text Placeholder 22">
            <a:extLst>
              <a:ext uri="{FF2B5EF4-FFF2-40B4-BE49-F238E27FC236}">
                <a16:creationId xmlns:a16="http://schemas.microsoft.com/office/drawing/2014/main" id="{CCFC1ADF-AC11-4CCD-AC2D-478B6FFEA5EA}"/>
              </a:ext>
            </a:extLst>
          </p:cNvPr>
          <p:cNvSpPr>
            <a:spLocks noGrp="1"/>
          </p:cNvSpPr>
          <p:nvPr>
            <p:ph type="body" sz="quarter" idx="22"/>
          </p:nvPr>
        </p:nvSpPr>
        <p:spPr>
          <a:xfrm>
            <a:off x="9695965" y="4240093"/>
            <a:ext cx="1776140" cy="1463040"/>
          </a:xfrm>
        </p:spPr>
        <p:txBody>
          <a:bodyPr lIns="0" tIns="0" rIns="0" bIns="0">
            <a:noAutofit/>
          </a:bodyPr>
          <a:lstStyle>
            <a:lvl1pPr marL="0" indent="0" algn="ctr">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p:txBody>
      </p:sp>
      <p:cxnSp>
        <p:nvCxnSpPr>
          <p:cNvPr id="7" name="Straight Connector 6">
            <a:extLst>
              <a:ext uri="{FF2B5EF4-FFF2-40B4-BE49-F238E27FC236}">
                <a16:creationId xmlns:a16="http://schemas.microsoft.com/office/drawing/2014/main" id="{2B4CB326-DA0E-488E-B236-7017E8438FBB}"/>
              </a:ext>
            </a:extLst>
          </p:cNvPr>
          <p:cNvCxnSpPr/>
          <p:nvPr userDrawn="1"/>
        </p:nvCxnSpPr>
        <p:spPr>
          <a:xfrm>
            <a:off x="1242354" y="3825022"/>
            <a:ext cx="731221"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9366B533-7212-4A36-9CE2-D6302E721F8F}"/>
              </a:ext>
            </a:extLst>
          </p:cNvPr>
          <p:cNvCxnSpPr/>
          <p:nvPr userDrawn="1"/>
        </p:nvCxnSpPr>
        <p:spPr>
          <a:xfrm>
            <a:off x="3486372" y="3825022"/>
            <a:ext cx="731221"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AD7474CD-E230-4E14-8274-5E20F673F401}"/>
              </a:ext>
            </a:extLst>
          </p:cNvPr>
          <p:cNvCxnSpPr/>
          <p:nvPr userDrawn="1"/>
        </p:nvCxnSpPr>
        <p:spPr>
          <a:xfrm>
            <a:off x="5730390" y="3825022"/>
            <a:ext cx="731221"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6BF71FCE-6F39-4D2F-82BE-7D9F1D2ED59F}"/>
              </a:ext>
            </a:extLst>
          </p:cNvPr>
          <p:cNvCxnSpPr/>
          <p:nvPr userDrawn="1"/>
        </p:nvCxnSpPr>
        <p:spPr>
          <a:xfrm>
            <a:off x="7974408" y="3825022"/>
            <a:ext cx="731221"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AE97AC7A-17D9-4F42-9DD0-94FE4FC6BF19}"/>
              </a:ext>
            </a:extLst>
          </p:cNvPr>
          <p:cNvCxnSpPr/>
          <p:nvPr userDrawn="1"/>
        </p:nvCxnSpPr>
        <p:spPr>
          <a:xfrm>
            <a:off x="10218425" y="3825022"/>
            <a:ext cx="731221"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sp>
        <p:nvSpPr>
          <p:cNvPr id="35" name="Freeform: Shape 34">
            <a:extLst>
              <a:ext uri="{FF2B5EF4-FFF2-40B4-BE49-F238E27FC236}">
                <a16:creationId xmlns:a16="http://schemas.microsoft.com/office/drawing/2014/main" id="{62EEBF51-DCAD-4335-85E9-52801031A1BF}"/>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Tree>
    <p:extLst>
      <p:ext uri="{BB962C8B-B14F-4D97-AF65-F5344CB8AC3E}">
        <p14:creationId xmlns:p14="http://schemas.microsoft.com/office/powerpoint/2010/main" val="47626637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Photo + 3 Section">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6" name="Text Placeholder 22">
            <a:extLst>
              <a:ext uri="{FF2B5EF4-FFF2-40B4-BE49-F238E27FC236}">
                <a16:creationId xmlns:a16="http://schemas.microsoft.com/office/drawing/2014/main" id="{2A19101D-7C37-42BF-8167-5391EA65EC3A}"/>
              </a:ext>
            </a:extLst>
          </p:cNvPr>
          <p:cNvSpPr>
            <a:spLocks noGrp="1"/>
          </p:cNvSpPr>
          <p:nvPr>
            <p:ph type="body" sz="quarter" idx="18"/>
          </p:nvPr>
        </p:nvSpPr>
        <p:spPr>
          <a:xfrm>
            <a:off x="542094" y="4240093"/>
            <a:ext cx="3293306" cy="1463040"/>
          </a:xfrm>
        </p:spPr>
        <p:txBody>
          <a:bodyPr lIns="0" tIns="0" rIns="0" bIns="0">
            <a:noAutofit/>
          </a:bodyPr>
          <a:lstStyle>
            <a:lvl1pPr marL="0" indent="0" algn="l">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35" name="Freeform: Shape 34">
            <a:extLst>
              <a:ext uri="{FF2B5EF4-FFF2-40B4-BE49-F238E27FC236}">
                <a16:creationId xmlns:a16="http://schemas.microsoft.com/office/drawing/2014/main" id="{62EEBF51-DCAD-4335-85E9-52801031A1BF}"/>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13" name="Picture Placeholder 12">
            <a:extLst>
              <a:ext uri="{FF2B5EF4-FFF2-40B4-BE49-F238E27FC236}">
                <a16:creationId xmlns:a16="http://schemas.microsoft.com/office/drawing/2014/main" id="{231B97CF-FD24-4932-8459-893B1AC73D33}"/>
              </a:ext>
            </a:extLst>
          </p:cNvPr>
          <p:cNvSpPr>
            <a:spLocks noGrp="1"/>
          </p:cNvSpPr>
          <p:nvPr>
            <p:ph type="pic" sz="quarter" idx="19" hasCustomPrompt="1"/>
          </p:nvPr>
        </p:nvSpPr>
        <p:spPr>
          <a:xfrm>
            <a:off x="-2" y="1352575"/>
            <a:ext cx="12192002" cy="2289897"/>
          </a:xfrm>
        </p:spPr>
        <p:txBody>
          <a:bodyPr anchor="ctr">
            <a:normAutofit/>
          </a:bodyPr>
          <a:lstStyle>
            <a:lvl1pPr marL="0" indent="0" algn="ctr">
              <a:buNone/>
              <a:defRPr sz="1400">
                <a:solidFill>
                  <a:schemeClr val="accent2"/>
                </a:solidFill>
                <a:latin typeface="Trade Gothic LT Pro" panose="020B0503040303020004" pitchFamily="34" charset="0"/>
              </a:defRPr>
            </a:lvl1pPr>
          </a:lstStyle>
          <a:p>
            <a:r>
              <a:rPr lang="en-US" noProof="0" dirty="0"/>
              <a:t>Insert image</a:t>
            </a:r>
          </a:p>
        </p:txBody>
      </p:sp>
      <p:sp>
        <p:nvSpPr>
          <p:cNvPr id="36" name="Text Placeholder 22">
            <a:extLst>
              <a:ext uri="{FF2B5EF4-FFF2-40B4-BE49-F238E27FC236}">
                <a16:creationId xmlns:a16="http://schemas.microsoft.com/office/drawing/2014/main" id="{642D3CE0-C3B4-4F3F-A650-AB452B3AD4BA}"/>
              </a:ext>
            </a:extLst>
          </p:cNvPr>
          <p:cNvSpPr>
            <a:spLocks noGrp="1"/>
          </p:cNvSpPr>
          <p:nvPr>
            <p:ph type="body" sz="quarter" idx="20"/>
          </p:nvPr>
        </p:nvSpPr>
        <p:spPr>
          <a:xfrm>
            <a:off x="4444169" y="4240093"/>
            <a:ext cx="3293306" cy="1463040"/>
          </a:xfrm>
        </p:spPr>
        <p:txBody>
          <a:bodyPr lIns="0" tIns="0" rIns="0" bIns="0">
            <a:noAutofit/>
          </a:bodyPr>
          <a:lstStyle>
            <a:lvl1pPr marL="0" indent="0" algn="l">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37" name="Text Placeholder 22">
            <a:extLst>
              <a:ext uri="{FF2B5EF4-FFF2-40B4-BE49-F238E27FC236}">
                <a16:creationId xmlns:a16="http://schemas.microsoft.com/office/drawing/2014/main" id="{DBED2BB0-CDAD-40EE-8B35-C66DF45EE29D}"/>
              </a:ext>
            </a:extLst>
          </p:cNvPr>
          <p:cNvSpPr>
            <a:spLocks noGrp="1"/>
          </p:cNvSpPr>
          <p:nvPr>
            <p:ph type="body" sz="quarter" idx="21"/>
          </p:nvPr>
        </p:nvSpPr>
        <p:spPr>
          <a:xfrm>
            <a:off x="8346244" y="4240093"/>
            <a:ext cx="3293306" cy="1463040"/>
          </a:xfrm>
        </p:spPr>
        <p:txBody>
          <a:bodyPr lIns="0" tIns="0" rIns="0" bIns="0">
            <a:noAutofit/>
          </a:bodyPr>
          <a:lstStyle>
            <a:lvl1pPr marL="0" indent="0" algn="l">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p:txBody>
      </p:sp>
    </p:spTree>
    <p:extLst>
      <p:ext uri="{BB962C8B-B14F-4D97-AF65-F5344CB8AC3E}">
        <p14:creationId xmlns:p14="http://schemas.microsoft.com/office/powerpoint/2010/main" val="154474571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hoto + Text">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6" name="Text Placeholder 22">
            <a:extLst>
              <a:ext uri="{FF2B5EF4-FFF2-40B4-BE49-F238E27FC236}">
                <a16:creationId xmlns:a16="http://schemas.microsoft.com/office/drawing/2014/main" id="{2A19101D-7C37-42BF-8167-5391EA65EC3A}"/>
              </a:ext>
            </a:extLst>
          </p:cNvPr>
          <p:cNvSpPr>
            <a:spLocks noGrp="1"/>
          </p:cNvSpPr>
          <p:nvPr>
            <p:ph type="body" sz="quarter" idx="18"/>
          </p:nvPr>
        </p:nvSpPr>
        <p:spPr>
          <a:xfrm>
            <a:off x="542094" y="4240093"/>
            <a:ext cx="9402006" cy="1463040"/>
          </a:xfrm>
        </p:spPr>
        <p:txBody>
          <a:bodyPr lIns="0" tIns="0" rIns="0" bIns="0">
            <a:noAutofit/>
          </a:bodyPr>
          <a:lstStyle>
            <a:lvl1pPr marL="0" indent="0" algn="l">
              <a:lnSpc>
                <a:spcPct val="100000"/>
              </a:lnSpc>
              <a:spcBef>
                <a:spcPts val="300"/>
              </a:spcBef>
              <a:spcAft>
                <a:spcPts val="3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35" name="Freeform: Shape 34">
            <a:extLst>
              <a:ext uri="{FF2B5EF4-FFF2-40B4-BE49-F238E27FC236}">
                <a16:creationId xmlns:a16="http://schemas.microsoft.com/office/drawing/2014/main" id="{62EEBF51-DCAD-4335-85E9-52801031A1BF}"/>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13" name="Picture Placeholder 12">
            <a:extLst>
              <a:ext uri="{FF2B5EF4-FFF2-40B4-BE49-F238E27FC236}">
                <a16:creationId xmlns:a16="http://schemas.microsoft.com/office/drawing/2014/main" id="{231B97CF-FD24-4932-8459-893B1AC73D33}"/>
              </a:ext>
            </a:extLst>
          </p:cNvPr>
          <p:cNvSpPr>
            <a:spLocks noGrp="1"/>
          </p:cNvSpPr>
          <p:nvPr>
            <p:ph type="pic" sz="quarter" idx="19" hasCustomPrompt="1"/>
          </p:nvPr>
        </p:nvSpPr>
        <p:spPr>
          <a:xfrm>
            <a:off x="-2" y="1352575"/>
            <a:ext cx="12192002" cy="2289897"/>
          </a:xfrm>
        </p:spPr>
        <p:txBody>
          <a:bodyPr anchor="ctr">
            <a:normAutofit/>
          </a:bodyPr>
          <a:lstStyle>
            <a:lvl1pPr marL="0" indent="0" algn="ctr">
              <a:buNone/>
              <a:defRPr sz="1400">
                <a:solidFill>
                  <a:schemeClr val="accent2"/>
                </a:solidFill>
                <a:latin typeface="Trade Gothic LT Pro" panose="020B0503040303020004" pitchFamily="34" charset="0"/>
              </a:defRPr>
            </a:lvl1pPr>
          </a:lstStyle>
          <a:p>
            <a:r>
              <a:rPr lang="en-US" noProof="0" dirty="0"/>
              <a:t>Insert image</a:t>
            </a:r>
          </a:p>
        </p:txBody>
      </p:sp>
    </p:spTree>
    <p:extLst>
      <p:ext uri="{BB962C8B-B14F-4D97-AF65-F5344CB8AC3E}">
        <p14:creationId xmlns:p14="http://schemas.microsoft.com/office/powerpoint/2010/main" val="248682677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icture with Caption">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35" name="Freeform: Shape 34">
            <a:extLst>
              <a:ext uri="{FF2B5EF4-FFF2-40B4-BE49-F238E27FC236}">
                <a16:creationId xmlns:a16="http://schemas.microsoft.com/office/drawing/2014/main" id="{62EEBF51-DCAD-4335-85E9-52801031A1BF}"/>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20" name="Picture Placeholder 2">
            <a:extLst>
              <a:ext uri="{FF2B5EF4-FFF2-40B4-BE49-F238E27FC236}">
                <a16:creationId xmlns:a16="http://schemas.microsoft.com/office/drawing/2014/main" id="{30B3A574-7940-4E35-857E-5CA35A5910E5}"/>
              </a:ext>
            </a:extLst>
          </p:cNvPr>
          <p:cNvSpPr>
            <a:spLocks noGrp="1"/>
          </p:cNvSpPr>
          <p:nvPr>
            <p:ph type="pic" idx="1"/>
          </p:nvPr>
        </p:nvSpPr>
        <p:spPr>
          <a:xfrm>
            <a:off x="4110087" y="1444649"/>
            <a:ext cx="7548513" cy="4579079"/>
          </a:xfrm>
        </p:spPr>
        <p:txBody>
          <a:bodyPr>
            <a:normAutofit/>
          </a:bodyPr>
          <a:lstStyle>
            <a:lvl1pPr marL="0" indent="0">
              <a:buNone/>
              <a:defRPr sz="24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US" noProof="0" dirty="0"/>
          </a:p>
        </p:txBody>
      </p:sp>
      <p:sp>
        <p:nvSpPr>
          <p:cNvPr id="21" name="Text Placeholder 3">
            <a:extLst>
              <a:ext uri="{FF2B5EF4-FFF2-40B4-BE49-F238E27FC236}">
                <a16:creationId xmlns:a16="http://schemas.microsoft.com/office/drawing/2014/main" id="{912B51EA-3E6F-4BF6-BE48-62128AF32B85}"/>
              </a:ext>
            </a:extLst>
          </p:cNvPr>
          <p:cNvSpPr>
            <a:spLocks noGrp="1"/>
          </p:cNvSpPr>
          <p:nvPr>
            <p:ph type="body" sz="half" idx="2"/>
          </p:nvPr>
        </p:nvSpPr>
        <p:spPr>
          <a:xfrm>
            <a:off x="443366" y="1444649"/>
            <a:ext cx="3365063" cy="4579079"/>
          </a:xfrm>
        </p:spPr>
        <p:txBody>
          <a:bodyPr/>
          <a:lstStyle>
            <a:lvl1pPr marL="0" indent="0">
              <a:buFont typeface="Arial" panose="020B0604020202020204" pitchFamily="34" charse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Tree>
    <p:extLst>
      <p:ext uri="{BB962C8B-B14F-4D97-AF65-F5344CB8AC3E}">
        <p14:creationId xmlns:p14="http://schemas.microsoft.com/office/powerpoint/2010/main" val="154065017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with Caption">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35" name="Freeform: Shape 34">
            <a:extLst>
              <a:ext uri="{FF2B5EF4-FFF2-40B4-BE49-F238E27FC236}">
                <a16:creationId xmlns:a16="http://schemas.microsoft.com/office/drawing/2014/main" id="{62EEBF51-DCAD-4335-85E9-52801031A1BF}"/>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21" name="Text Placeholder 3">
            <a:extLst>
              <a:ext uri="{FF2B5EF4-FFF2-40B4-BE49-F238E27FC236}">
                <a16:creationId xmlns:a16="http://schemas.microsoft.com/office/drawing/2014/main" id="{912B51EA-3E6F-4BF6-BE48-62128AF32B85}"/>
              </a:ext>
            </a:extLst>
          </p:cNvPr>
          <p:cNvSpPr>
            <a:spLocks noGrp="1"/>
          </p:cNvSpPr>
          <p:nvPr>
            <p:ph type="body" sz="half" idx="2"/>
          </p:nvPr>
        </p:nvSpPr>
        <p:spPr>
          <a:xfrm>
            <a:off x="443366" y="1444649"/>
            <a:ext cx="3365063" cy="4579079"/>
          </a:xfrm>
        </p:spPr>
        <p:txBody>
          <a:bodyPr/>
          <a:lstStyle>
            <a:lvl1pPr marL="0" indent="0">
              <a:buFont typeface="Arial" panose="020B0604020202020204" pitchFamily="34" charse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22" name="Content Placeholder 2">
            <a:extLst>
              <a:ext uri="{FF2B5EF4-FFF2-40B4-BE49-F238E27FC236}">
                <a16:creationId xmlns:a16="http://schemas.microsoft.com/office/drawing/2014/main" id="{A015C605-1D30-48BC-A0D6-3B11AF56CC53}"/>
              </a:ext>
            </a:extLst>
          </p:cNvPr>
          <p:cNvSpPr>
            <a:spLocks noGrp="1"/>
          </p:cNvSpPr>
          <p:nvPr>
            <p:ph idx="1"/>
          </p:nvPr>
        </p:nvSpPr>
        <p:spPr>
          <a:xfrm>
            <a:off x="3964290" y="1444649"/>
            <a:ext cx="7694310" cy="4579079"/>
          </a:xfrm>
        </p:spPr>
        <p:txBody>
          <a:bodyPr>
            <a:normAutofit/>
          </a:bodyPr>
          <a:lstStyle>
            <a:lvl1pPr>
              <a:defRPr sz="240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vl6pPr>
              <a:defRPr sz="2000"/>
            </a:lvl6pPr>
            <a:lvl7pPr>
              <a:defRPr sz="2000"/>
            </a:lvl7pPr>
            <a:lvl8pPr>
              <a:defRPr sz="2000"/>
            </a:lvl8pPr>
            <a:lvl9pPr>
              <a:defRPr sz="20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21298954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D4494CD2-CCDD-0248-96F8-741002C44255}"/>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Freeform: Shape 9">
            <a:extLst>
              <a:ext uri="{FF2B5EF4-FFF2-40B4-BE49-F238E27FC236}">
                <a16:creationId xmlns:a16="http://schemas.microsoft.com/office/drawing/2014/main" id="{07077B00-C1EE-7241-B441-7814F92A7EDF}"/>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0" name="Freeform: Shape 17">
            <a:extLst>
              <a:ext uri="{FF2B5EF4-FFF2-40B4-BE49-F238E27FC236}">
                <a16:creationId xmlns:a16="http://schemas.microsoft.com/office/drawing/2014/main" id="{3A1AEBC4-637E-F64C-9192-69AC4BB26D0C}"/>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1" name="Freeform: Shape 11">
            <a:extLst>
              <a:ext uri="{FF2B5EF4-FFF2-40B4-BE49-F238E27FC236}">
                <a16:creationId xmlns:a16="http://schemas.microsoft.com/office/drawing/2014/main" id="{669A7039-C54C-8E46-9A8B-DDB2547D989C}"/>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Freeform: Shape 7">
            <a:extLst>
              <a:ext uri="{FF2B5EF4-FFF2-40B4-BE49-F238E27FC236}">
                <a16:creationId xmlns:a16="http://schemas.microsoft.com/office/drawing/2014/main" id="{4F173B32-87BB-9A40-8C91-4C1EED2B7ABF}"/>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24" name="Group 23">
            <a:extLst>
              <a:ext uri="{FF2B5EF4-FFF2-40B4-BE49-F238E27FC236}">
                <a16:creationId xmlns:a16="http://schemas.microsoft.com/office/drawing/2014/main" id="{4AC87F4E-12B5-1B42-AFD2-4DB39B7645C9}"/>
              </a:ext>
            </a:extLst>
          </p:cNvPr>
          <p:cNvGrpSpPr/>
          <p:nvPr userDrawn="1"/>
        </p:nvGrpSpPr>
        <p:grpSpPr>
          <a:xfrm rot="16200000">
            <a:off x="499388" y="-322655"/>
            <a:ext cx="535531" cy="645309"/>
            <a:chOff x="10945855" y="7317026"/>
            <a:chExt cx="2483924" cy="2993104"/>
          </a:xfrm>
        </p:grpSpPr>
        <p:sp>
          <p:nvSpPr>
            <p:cNvPr id="25" name="Freeform: Shape 15">
              <a:extLst>
                <a:ext uri="{FF2B5EF4-FFF2-40B4-BE49-F238E27FC236}">
                  <a16:creationId xmlns:a16="http://schemas.microsoft.com/office/drawing/2014/main" id="{03DD8765-59DF-A045-ADB5-E39FAEE153A0}"/>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6" name="Freeform: Shape 16">
              <a:extLst>
                <a:ext uri="{FF2B5EF4-FFF2-40B4-BE49-F238E27FC236}">
                  <a16:creationId xmlns:a16="http://schemas.microsoft.com/office/drawing/2014/main" id="{B34B796C-A407-7B4D-B4F0-E58A44FE8DB4}"/>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30" name="Freeform: Shape 23">
            <a:extLst>
              <a:ext uri="{FF2B5EF4-FFF2-40B4-BE49-F238E27FC236}">
                <a16:creationId xmlns:a16="http://schemas.microsoft.com/office/drawing/2014/main" id="{CBE3FDC9-67CB-FA42-B127-A36BFF4678BB}"/>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1" name="Slide Number Placeholder 4">
            <a:extLst>
              <a:ext uri="{FF2B5EF4-FFF2-40B4-BE49-F238E27FC236}">
                <a16:creationId xmlns:a16="http://schemas.microsoft.com/office/drawing/2014/main" id="{1E902BFF-CA8F-D745-A819-A7BB38B30ED9}"/>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Tree>
    <p:extLst>
      <p:ext uri="{BB962C8B-B14F-4D97-AF65-F5344CB8AC3E}">
        <p14:creationId xmlns:p14="http://schemas.microsoft.com/office/powerpoint/2010/main" val="267230474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hank You 1">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6E739168-A5E8-443A-B392-7AD4CF8977AD}"/>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Freeform: Shape 14">
            <a:extLst>
              <a:ext uri="{FF2B5EF4-FFF2-40B4-BE49-F238E27FC236}">
                <a16:creationId xmlns:a16="http://schemas.microsoft.com/office/drawing/2014/main" id="{41E10E1E-5268-4F03-BA64-07E19DE26739}"/>
              </a:ext>
            </a:extLst>
          </p:cNvPr>
          <p:cNvSpPr/>
          <p:nvPr/>
        </p:nvSpPr>
        <p:spPr>
          <a:xfrm flipH="1">
            <a:off x="-16297" y="0"/>
            <a:ext cx="12208298" cy="6858000"/>
          </a:xfrm>
          <a:custGeom>
            <a:avLst/>
            <a:gdLst>
              <a:gd name="connsiteX0" fmla="*/ 8574289 w 12208298"/>
              <a:gd name="connsiteY0" fmla="*/ 0 h 6858000"/>
              <a:gd name="connsiteX1" fmla="*/ 0 w 12208298"/>
              <a:gd name="connsiteY1" fmla="*/ 0 h 6858000"/>
              <a:gd name="connsiteX2" fmla="*/ 0 w 12208298"/>
              <a:gd name="connsiteY2" fmla="*/ 6858000 h 6858000"/>
              <a:gd name="connsiteX3" fmla="*/ 532109 w 12208298"/>
              <a:gd name="connsiteY3" fmla="*/ 6858000 h 6858000"/>
              <a:gd name="connsiteX4" fmla="*/ 11495317 w 12208298"/>
              <a:gd name="connsiteY4" fmla="*/ 6858000 h 6858000"/>
              <a:gd name="connsiteX5" fmla="*/ 12208298 w 12208298"/>
              <a:gd name="connsiteY5" fmla="*/ 6858000 h 6858000"/>
              <a:gd name="connsiteX6" fmla="*/ 12208298 w 12208298"/>
              <a:gd name="connsiteY6" fmla="*/ 3146781 h 6858000"/>
              <a:gd name="connsiteX7" fmla="*/ 10353284 w 12208298"/>
              <a:gd name="connsiteY7" fmla="*/ 1291767 h 6858000"/>
              <a:gd name="connsiteX8" fmla="*/ 9866056 w 12208298"/>
              <a:gd name="connsiteY8" fmla="*/ 129176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08298" h="6858000">
                <a:moveTo>
                  <a:pt x="8574289" y="0"/>
                </a:moveTo>
                <a:lnTo>
                  <a:pt x="0" y="0"/>
                </a:lnTo>
                <a:lnTo>
                  <a:pt x="0" y="6858000"/>
                </a:lnTo>
                <a:lnTo>
                  <a:pt x="532109" y="6858000"/>
                </a:lnTo>
                <a:lnTo>
                  <a:pt x="11495317" y="6858000"/>
                </a:lnTo>
                <a:lnTo>
                  <a:pt x="12208298" y="6858000"/>
                </a:lnTo>
                <a:lnTo>
                  <a:pt x="12208298" y="3146781"/>
                </a:lnTo>
                <a:lnTo>
                  <a:pt x="10353284" y="1291767"/>
                </a:lnTo>
                <a:lnTo>
                  <a:pt x="9866056" y="1291767"/>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Freeform: Shape 15">
            <a:extLst>
              <a:ext uri="{FF2B5EF4-FFF2-40B4-BE49-F238E27FC236}">
                <a16:creationId xmlns:a16="http://schemas.microsoft.com/office/drawing/2014/main" id="{B989C45D-BDFF-418F-BE79-03FF70015770}"/>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pattFill prst="wdDnDiag">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Freeform: Shape 19">
            <a:extLst>
              <a:ext uri="{FF2B5EF4-FFF2-40B4-BE49-F238E27FC236}">
                <a16:creationId xmlns:a16="http://schemas.microsoft.com/office/drawing/2014/main" id="{0027A677-9ACB-4264-B148-4806678FB83F}"/>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6" name="Group 5">
            <a:extLst>
              <a:ext uri="{FF2B5EF4-FFF2-40B4-BE49-F238E27FC236}">
                <a16:creationId xmlns:a16="http://schemas.microsoft.com/office/drawing/2014/main" id="{EA7FF9D7-8545-4547-AC77-A0421EEB9B99}"/>
              </a:ext>
            </a:extLst>
          </p:cNvPr>
          <p:cNvGrpSpPr/>
          <p:nvPr userDrawn="1"/>
        </p:nvGrpSpPr>
        <p:grpSpPr>
          <a:xfrm>
            <a:off x="0" y="0"/>
            <a:ext cx="6881966" cy="6858876"/>
            <a:chOff x="-5321" y="1096"/>
            <a:chExt cx="5924073" cy="5904197"/>
          </a:xfrm>
        </p:grpSpPr>
        <p:sp>
          <p:nvSpPr>
            <p:cNvPr id="17" name="Right Triangle 16">
              <a:extLst>
                <a:ext uri="{FF2B5EF4-FFF2-40B4-BE49-F238E27FC236}">
                  <a16:creationId xmlns:a16="http://schemas.microsoft.com/office/drawing/2014/main" id="{8DCD5806-2A2F-4ABF-8057-245681C498E6}"/>
                </a:ext>
              </a:extLst>
            </p:cNvPr>
            <p:cNvSpPr/>
            <p:nvPr userDrawn="1"/>
          </p:nvSpPr>
          <p:spPr>
            <a:xfrm rot="16200000" flipH="1" flipV="1">
              <a:off x="4618" y="-8842"/>
              <a:ext cx="5904196" cy="5924073"/>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Right Triangle 17">
              <a:extLst>
                <a:ext uri="{FF2B5EF4-FFF2-40B4-BE49-F238E27FC236}">
                  <a16:creationId xmlns:a16="http://schemas.microsoft.com/office/drawing/2014/main" id="{3A93038F-E9E4-4FFD-B3DF-28DB7C2C1490}"/>
                </a:ext>
              </a:extLst>
            </p:cNvPr>
            <p:cNvSpPr/>
            <p:nvPr userDrawn="1"/>
          </p:nvSpPr>
          <p:spPr>
            <a:xfrm rot="16200000" flipH="1" flipV="1">
              <a:off x="3941" y="-8164"/>
              <a:ext cx="5501471" cy="5519993"/>
            </a:xfrm>
            <a:prstGeom prst="rtTriangle">
              <a:avLst/>
            </a:prstGeom>
            <a:pattFill prst="dkHorz">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Right Triangle 18">
              <a:extLst>
                <a:ext uri="{FF2B5EF4-FFF2-40B4-BE49-F238E27FC236}">
                  <a16:creationId xmlns:a16="http://schemas.microsoft.com/office/drawing/2014/main" id="{5DEA1E02-BBD0-4AE3-AF22-433B90272178}"/>
                </a:ext>
              </a:extLst>
            </p:cNvPr>
            <p:cNvSpPr/>
            <p:nvPr userDrawn="1"/>
          </p:nvSpPr>
          <p:spPr>
            <a:xfrm rot="16200000" flipH="1" flipV="1">
              <a:off x="3131" y="-7355"/>
              <a:ext cx="5019818" cy="5036720"/>
            </a:xfrm>
            <a:prstGeom prst="rtTriangle">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 name="Title 1">
            <a:extLst>
              <a:ext uri="{FF2B5EF4-FFF2-40B4-BE49-F238E27FC236}">
                <a16:creationId xmlns:a16="http://schemas.microsoft.com/office/drawing/2014/main" id="{9E597736-C478-4C26-9BAF-205FE31E977C}"/>
              </a:ext>
            </a:extLst>
          </p:cNvPr>
          <p:cNvSpPr>
            <a:spLocks noGrp="1"/>
          </p:cNvSpPr>
          <p:nvPr userDrawn="1">
            <p:ph type="ctrTitle" hasCustomPrompt="1"/>
          </p:nvPr>
        </p:nvSpPr>
        <p:spPr>
          <a:xfrm>
            <a:off x="5217242" y="2807208"/>
            <a:ext cx="4945598" cy="1243584"/>
          </a:xfrm>
        </p:spPr>
        <p:txBody>
          <a:bodyPr vert="horz" lIns="91440" tIns="45720" rIns="91440" bIns="45720" rtlCol="0" anchor="ctr">
            <a:noAutofit/>
          </a:bodyPr>
          <a:lstStyle>
            <a:lvl1pPr>
              <a:defRPr lang="en-GB" sz="5400" b="1" dirty="0">
                <a:solidFill>
                  <a:schemeClr val="bg1"/>
                </a:solidFill>
                <a:latin typeface="+mj-lt"/>
                <a:ea typeface="Tahoma" panose="020B0604030504040204" pitchFamily="34" charset="0"/>
                <a:cs typeface="Tahoma" panose="020B0604030504040204" pitchFamily="34" charset="0"/>
              </a:defRPr>
            </a:lvl1pPr>
          </a:lstStyle>
          <a:p>
            <a:pPr lvl="0"/>
            <a:r>
              <a:rPr lang="en-US" noProof="0"/>
              <a:t>Thank You</a:t>
            </a:r>
          </a:p>
        </p:txBody>
      </p:sp>
    </p:spTree>
    <p:extLst>
      <p:ext uri="{BB962C8B-B14F-4D97-AF65-F5344CB8AC3E}">
        <p14:creationId xmlns:p14="http://schemas.microsoft.com/office/powerpoint/2010/main" val="223638614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hank You 2">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6E739168-A5E8-443A-B392-7AD4CF8977AD}"/>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Freeform: Shape 14">
            <a:extLst>
              <a:ext uri="{FF2B5EF4-FFF2-40B4-BE49-F238E27FC236}">
                <a16:creationId xmlns:a16="http://schemas.microsoft.com/office/drawing/2014/main" id="{41E10E1E-5268-4F03-BA64-07E19DE26739}"/>
              </a:ext>
            </a:extLst>
          </p:cNvPr>
          <p:cNvSpPr/>
          <p:nvPr/>
        </p:nvSpPr>
        <p:spPr>
          <a:xfrm flipH="1">
            <a:off x="-16297" y="0"/>
            <a:ext cx="12208298" cy="6858000"/>
          </a:xfrm>
          <a:custGeom>
            <a:avLst/>
            <a:gdLst>
              <a:gd name="connsiteX0" fmla="*/ 8574289 w 12208298"/>
              <a:gd name="connsiteY0" fmla="*/ 0 h 6858000"/>
              <a:gd name="connsiteX1" fmla="*/ 0 w 12208298"/>
              <a:gd name="connsiteY1" fmla="*/ 0 h 6858000"/>
              <a:gd name="connsiteX2" fmla="*/ 0 w 12208298"/>
              <a:gd name="connsiteY2" fmla="*/ 6858000 h 6858000"/>
              <a:gd name="connsiteX3" fmla="*/ 532109 w 12208298"/>
              <a:gd name="connsiteY3" fmla="*/ 6858000 h 6858000"/>
              <a:gd name="connsiteX4" fmla="*/ 11495317 w 12208298"/>
              <a:gd name="connsiteY4" fmla="*/ 6858000 h 6858000"/>
              <a:gd name="connsiteX5" fmla="*/ 12208298 w 12208298"/>
              <a:gd name="connsiteY5" fmla="*/ 6858000 h 6858000"/>
              <a:gd name="connsiteX6" fmla="*/ 12208298 w 12208298"/>
              <a:gd name="connsiteY6" fmla="*/ 3146781 h 6858000"/>
              <a:gd name="connsiteX7" fmla="*/ 10353284 w 12208298"/>
              <a:gd name="connsiteY7" fmla="*/ 1291767 h 6858000"/>
              <a:gd name="connsiteX8" fmla="*/ 9866056 w 12208298"/>
              <a:gd name="connsiteY8" fmla="*/ 129176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08298" h="6858000">
                <a:moveTo>
                  <a:pt x="8574289" y="0"/>
                </a:moveTo>
                <a:lnTo>
                  <a:pt x="0" y="0"/>
                </a:lnTo>
                <a:lnTo>
                  <a:pt x="0" y="6858000"/>
                </a:lnTo>
                <a:lnTo>
                  <a:pt x="532109" y="6858000"/>
                </a:lnTo>
                <a:lnTo>
                  <a:pt x="11495317" y="6858000"/>
                </a:lnTo>
                <a:lnTo>
                  <a:pt x="12208298" y="6858000"/>
                </a:lnTo>
                <a:lnTo>
                  <a:pt x="12208298" y="3146781"/>
                </a:lnTo>
                <a:lnTo>
                  <a:pt x="10353284" y="1291767"/>
                </a:lnTo>
                <a:lnTo>
                  <a:pt x="9866056" y="1291767"/>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Freeform: Shape 15">
            <a:extLst>
              <a:ext uri="{FF2B5EF4-FFF2-40B4-BE49-F238E27FC236}">
                <a16:creationId xmlns:a16="http://schemas.microsoft.com/office/drawing/2014/main" id="{B989C45D-BDFF-418F-BE79-03FF70015770}"/>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pattFill prst="wdDnDiag">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Freeform: Shape 19">
            <a:extLst>
              <a:ext uri="{FF2B5EF4-FFF2-40B4-BE49-F238E27FC236}">
                <a16:creationId xmlns:a16="http://schemas.microsoft.com/office/drawing/2014/main" id="{0027A677-9ACB-4264-B148-4806678FB83F}"/>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E597736-C478-4C26-9BAF-205FE31E977C}"/>
              </a:ext>
            </a:extLst>
          </p:cNvPr>
          <p:cNvSpPr>
            <a:spLocks noGrp="1"/>
          </p:cNvSpPr>
          <p:nvPr userDrawn="1">
            <p:ph type="ctrTitle" hasCustomPrompt="1"/>
          </p:nvPr>
        </p:nvSpPr>
        <p:spPr>
          <a:xfrm>
            <a:off x="6360242" y="3429000"/>
            <a:ext cx="4945598" cy="1243584"/>
          </a:xfrm>
        </p:spPr>
        <p:txBody>
          <a:bodyPr vert="horz" lIns="91440" tIns="45720" rIns="91440" bIns="45720" rtlCol="0" anchor="ctr">
            <a:noAutofit/>
          </a:bodyPr>
          <a:lstStyle>
            <a:lvl1pPr>
              <a:defRPr lang="en-GB" sz="5400" b="1" dirty="0">
                <a:solidFill>
                  <a:schemeClr val="bg1"/>
                </a:solidFill>
                <a:latin typeface="+mj-lt"/>
                <a:ea typeface="Tahoma" panose="020B0604030504040204" pitchFamily="34" charset="0"/>
                <a:cs typeface="Tahoma" panose="020B0604030504040204" pitchFamily="34" charset="0"/>
              </a:defRPr>
            </a:lvl1pPr>
          </a:lstStyle>
          <a:p>
            <a:pPr lvl="0"/>
            <a:r>
              <a:rPr lang="en-US" noProof="0"/>
              <a:t>Thank You</a:t>
            </a:r>
          </a:p>
        </p:txBody>
      </p:sp>
      <p:sp>
        <p:nvSpPr>
          <p:cNvPr id="35" name="Freeform: Shape 34">
            <a:extLst>
              <a:ext uri="{FF2B5EF4-FFF2-40B4-BE49-F238E27FC236}">
                <a16:creationId xmlns:a16="http://schemas.microsoft.com/office/drawing/2014/main" id="{C024DCDB-C6BF-455E-AAB8-EAF9DAB302A1}"/>
              </a:ext>
            </a:extLst>
          </p:cNvPr>
          <p:cNvSpPr/>
          <p:nvPr userDrawn="1"/>
        </p:nvSpPr>
        <p:spPr>
          <a:xfrm rot="13500000">
            <a:off x="-729899" y="-1215856"/>
            <a:ext cx="6043521" cy="8427077"/>
          </a:xfrm>
          <a:custGeom>
            <a:avLst/>
            <a:gdLst>
              <a:gd name="connsiteX0" fmla="*/ 6043521 w 6043521"/>
              <a:gd name="connsiteY0" fmla="*/ 4267535 h 8427077"/>
              <a:gd name="connsiteX1" fmla="*/ 1883979 w 6043521"/>
              <a:gd name="connsiteY1" fmla="*/ 8427077 h 8427077"/>
              <a:gd name="connsiteX2" fmla="*/ 0 w 6043521"/>
              <a:gd name="connsiteY2" fmla="*/ 8427077 h 8427077"/>
              <a:gd name="connsiteX3" fmla="*/ 0 w 6043521"/>
              <a:gd name="connsiteY3" fmla="*/ 1775986 h 8427077"/>
              <a:gd name="connsiteX4" fmla="*/ 1775985 w 6043521"/>
              <a:gd name="connsiteY4" fmla="*/ 0 h 8427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43521" h="8427077">
                <a:moveTo>
                  <a:pt x="6043521" y="4267535"/>
                </a:moveTo>
                <a:lnTo>
                  <a:pt x="1883979" y="8427077"/>
                </a:lnTo>
                <a:lnTo>
                  <a:pt x="0" y="8427077"/>
                </a:lnTo>
                <a:lnTo>
                  <a:pt x="0" y="1775986"/>
                </a:lnTo>
                <a:lnTo>
                  <a:pt x="1775985"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32" name="Freeform: Shape 31">
            <a:extLst>
              <a:ext uri="{FF2B5EF4-FFF2-40B4-BE49-F238E27FC236}">
                <a16:creationId xmlns:a16="http://schemas.microsoft.com/office/drawing/2014/main" id="{26AFB47A-5D51-4F9C-B01B-977CE5E3C093}"/>
              </a:ext>
            </a:extLst>
          </p:cNvPr>
          <p:cNvSpPr/>
          <p:nvPr userDrawn="1"/>
        </p:nvSpPr>
        <p:spPr>
          <a:xfrm rot="13500000">
            <a:off x="-1145231" y="-2123853"/>
            <a:ext cx="6043521" cy="9008880"/>
          </a:xfrm>
          <a:custGeom>
            <a:avLst/>
            <a:gdLst>
              <a:gd name="connsiteX0" fmla="*/ 6043521 w 6043521"/>
              <a:gd name="connsiteY0" fmla="*/ 4849338 h 9008880"/>
              <a:gd name="connsiteX1" fmla="*/ 1883979 w 6043521"/>
              <a:gd name="connsiteY1" fmla="*/ 9008880 h 9008880"/>
              <a:gd name="connsiteX2" fmla="*/ 0 w 6043521"/>
              <a:gd name="connsiteY2" fmla="*/ 9008880 h 9008880"/>
              <a:gd name="connsiteX3" fmla="*/ 0 w 6043521"/>
              <a:gd name="connsiteY3" fmla="*/ 1194182 h 9008880"/>
              <a:gd name="connsiteX4" fmla="*/ 1194182 w 6043521"/>
              <a:gd name="connsiteY4" fmla="*/ 0 h 90088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43521" h="9008880">
                <a:moveTo>
                  <a:pt x="6043521" y="4849338"/>
                </a:moveTo>
                <a:lnTo>
                  <a:pt x="1883979" y="9008880"/>
                </a:lnTo>
                <a:lnTo>
                  <a:pt x="0" y="9008880"/>
                </a:lnTo>
                <a:lnTo>
                  <a:pt x="0" y="1194182"/>
                </a:lnTo>
                <a:lnTo>
                  <a:pt x="1194182" y="0"/>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30" name="Freeform: Shape 29">
            <a:extLst>
              <a:ext uri="{FF2B5EF4-FFF2-40B4-BE49-F238E27FC236}">
                <a16:creationId xmlns:a16="http://schemas.microsoft.com/office/drawing/2014/main" id="{6997A4FF-7390-4173-8ACD-6CF7145AACEC}"/>
              </a:ext>
            </a:extLst>
          </p:cNvPr>
          <p:cNvSpPr/>
          <p:nvPr userDrawn="1"/>
        </p:nvSpPr>
        <p:spPr>
          <a:xfrm rot="18900000" flipH="1">
            <a:off x="-2681153" y="-465959"/>
            <a:ext cx="8639119" cy="5739762"/>
          </a:xfrm>
          <a:custGeom>
            <a:avLst/>
            <a:gdLst>
              <a:gd name="connsiteX0" fmla="*/ 3789781 w 8639119"/>
              <a:gd name="connsiteY0" fmla="*/ 0 h 5739762"/>
              <a:gd name="connsiteX1" fmla="*/ 0 w 8639119"/>
              <a:gd name="connsiteY1" fmla="*/ 3789782 h 5739762"/>
              <a:gd name="connsiteX2" fmla="*/ 0 w 8639119"/>
              <a:gd name="connsiteY2" fmla="*/ 5739761 h 5739762"/>
              <a:gd name="connsiteX3" fmla="*/ 7748695 w 8639119"/>
              <a:gd name="connsiteY3" fmla="*/ 5739762 h 5739762"/>
              <a:gd name="connsiteX4" fmla="*/ 8639119 w 8639119"/>
              <a:gd name="connsiteY4" fmla="*/ 4849338 h 57397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39119" h="5739762">
                <a:moveTo>
                  <a:pt x="3789781" y="0"/>
                </a:moveTo>
                <a:lnTo>
                  <a:pt x="0" y="3789782"/>
                </a:lnTo>
                <a:lnTo>
                  <a:pt x="0" y="5739761"/>
                </a:lnTo>
                <a:lnTo>
                  <a:pt x="7748695" y="5739762"/>
                </a:lnTo>
                <a:lnTo>
                  <a:pt x="8639119" y="4849338"/>
                </a:lnTo>
                <a:close/>
              </a:path>
            </a:pathLst>
          </a:custGeom>
          <a:solidFill>
            <a:schemeClr val="accent1">
              <a:lumMod val="50000"/>
              <a:alpha val="5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Tree>
    <p:extLst>
      <p:ext uri="{BB962C8B-B14F-4D97-AF65-F5344CB8AC3E}">
        <p14:creationId xmlns:p14="http://schemas.microsoft.com/office/powerpoint/2010/main" val="12185180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2838D16-809E-4EB1-8C0C-0E63D8139112}"/>
              </a:ext>
            </a:extLst>
          </p:cNvPr>
          <p:cNvSpPr/>
          <p:nvPr userDrawn="1"/>
        </p:nvSpPr>
        <p:spPr>
          <a:xfrm>
            <a:off x="0" y="0"/>
            <a:ext cx="12192000" cy="6858000"/>
          </a:xfrm>
          <a:prstGeom prst="rect">
            <a:avLst/>
          </a:prstGeom>
          <a:solidFill>
            <a:srgbClr val="0C43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01FEB333-94B4-4E53-9019-D584810903BB}"/>
              </a:ext>
            </a:extLst>
          </p:cNvPr>
          <p:cNvSpPr/>
          <p:nvPr userDrawn="1"/>
        </p:nvSpPr>
        <p:spPr>
          <a:xfrm>
            <a:off x="0" y="0"/>
            <a:ext cx="12192000" cy="6862745"/>
          </a:xfrm>
          <a:custGeom>
            <a:avLst/>
            <a:gdLst>
              <a:gd name="connsiteX0" fmla="*/ 0 w 12192000"/>
              <a:gd name="connsiteY0" fmla="*/ 0 h 6849743"/>
              <a:gd name="connsiteX1" fmla="*/ 7554712 w 12192000"/>
              <a:gd name="connsiteY1" fmla="*/ 0 h 6849743"/>
              <a:gd name="connsiteX2" fmla="*/ 10266645 w 12192000"/>
              <a:gd name="connsiteY2" fmla="*/ 2711934 h 6849743"/>
              <a:gd name="connsiteX3" fmla="*/ 11289529 w 12192000"/>
              <a:gd name="connsiteY3" fmla="*/ 2711934 h 6849743"/>
              <a:gd name="connsiteX4" fmla="*/ 12191999 w 12192000"/>
              <a:gd name="connsiteY4" fmla="*/ 3614404 h 6849743"/>
              <a:gd name="connsiteX5" fmla="*/ 12192000 w 12192000"/>
              <a:gd name="connsiteY5" fmla="*/ 6849743 h 6849743"/>
              <a:gd name="connsiteX6" fmla="*/ 0 w 12192000"/>
              <a:gd name="connsiteY6" fmla="*/ 6849743 h 6849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6849743">
                <a:moveTo>
                  <a:pt x="0" y="0"/>
                </a:moveTo>
                <a:lnTo>
                  <a:pt x="7554712" y="0"/>
                </a:lnTo>
                <a:lnTo>
                  <a:pt x="10266645" y="2711934"/>
                </a:lnTo>
                <a:lnTo>
                  <a:pt x="11289529" y="2711934"/>
                </a:lnTo>
                <a:lnTo>
                  <a:pt x="12191999" y="3614404"/>
                </a:lnTo>
                <a:lnTo>
                  <a:pt x="12192000" y="6849743"/>
                </a:lnTo>
                <a:lnTo>
                  <a:pt x="0" y="6849743"/>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Freeform: Shape 8">
            <a:extLst>
              <a:ext uri="{FF2B5EF4-FFF2-40B4-BE49-F238E27FC236}">
                <a16:creationId xmlns:a16="http://schemas.microsoft.com/office/drawing/2014/main" id="{A59B9489-0CD9-4DB7-AC82-6E7867F91403}"/>
              </a:ext>
            </a:extLst>
          </p:cNvPr>
          <p:cNvSpPr/>
          <p:nvPr userDrawn="1"/>
        </p:nvSpPr>
        <p:spPr>
          <a:xfrm rot="16200000" flipV="1">
            <a:off x="2626805" y="-2626805"/>
            <a:ext cx="6862743" cy="12116353"/>
          </a:xfrm>
          <a:custGeom>
            <a:avLst/>
            <a:gdLst>
              <a:gd name="connsiteX0" fmla="*/ 6853871 w 6853871"/>
              <a:gd name="connsiteY0" fmla="*/ 12116353 h 12116353"/>
              <a:gd name="connsiteX1" fmla="*/ 6853871 w 6853871"/>
              <a:gd name="connsiteY1" fmla="*/ 8014954 h 12116353"/>
              <a:gd name="connsiteX2" fmla="*/ 4141930 w 6853871"/>
              <a:gd name="connsiteY2" fmla="*/ 8014954 h 12116353"/>
              <a:gd name="connsiteX3" fmla="*/ 4141930 w 6853871"/>
              <a:gd name="connsiteY3" fmla="*/ 8014952 h 12116353"/>
              <a:gd name="connsiteX4" fmla="*/ 6853871 w 6853871"/>
              <a:gd name="connsiteY4" fmla="*/ 8014952 h 12116353"/>
              <a:gd name="connsiteX5" fmla="*/ 4141930 w 6853871"/>
              <a:gd name="connsiteY5" fmla="*/ 5293882 h 12116353"/>
              <a:gd name="connsiteX6" fmla="*/ 4141930 w 6853871"/>
              <a:gd name="connsiteY6" fmla="*/ 4141928 h 12116353"/>
              <a:gd name="connsiteX7" fmla="*/ 0 w 6853871"/>
              <a:gd name="connsiteY7" fmla="*/ 0 h 12116353"/>
              <a:gd name="connsiteX8" fmla="*/ 0 w 6853871"/>
              <a:gd name="connsiteY8" fmla="*/ 12116353 h 1211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53871" h="12116353">
                <a:moveTo>
                  <a:pt x="6853871" y="12116353"/>
                </a:moveTo>
                <a:lnTo>
                  <a:pt x="6853871" y="8014954"/>
                </a:lnTo>
                <a:lnTo>
                  <a:pt x="4141930" y="8014954"/>
                </a:lnTo>
                <a:lnTo>
                  <a:pt x="4141930" y="8014952"/>
                </a:lnTo>
                <a:lnTo>
                  <a:pt x="6853871" y="8014952"/>
                </a:lnTo>
                <a:lnTo>
                  <a:pt x="4141930" y="5293882"/>
                </a:lnTo>
                <a:lnTo>
                  <a:pt x="4141930" y="4141928"/>
                </a:lnTo>
                <a:lnTo>
                  <a:pt x="0" y="0"/>
                </a:lnTo>
                <a:lnTo>
                  <a:pt x="0" y="12116353"/>
                </a:lnTo>
                <a:close/>
              </a:path>
            </a:pathLst>
          </a:custGeom>
          <a:pattFill prst="wdDnDiag">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Right Triangle 9">
            <a:extLst>
              <a:ext uri="{FF2B5EF4-FFF2-40B4-BE49-F238E27FC236}">
                <a16:creationId xmlns:a16="http://schemas.microsoft.com/office/drawing/2014/main" id="{A55D1C76-C591-4FA5-9780-87AB6B37C0FA}"/>
              </a:ext>
            </a:extLst>
          </p:cNvPr>
          <p:cNvSpPr/>
          <p:nvPr userDrawn="1"/>
        </p:nvSpPr>
        <p:spPr>
          <a:xfrm rot="5400000" flipV="1">
            <a:off x="5851010" y="-10649"/>
            <a:ext cx="6326154" cy="6347453"/>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Freeform: Shape 10">
            <a:extLst>
              <a:ext uri="{FF2B5EF4-FFF2-40B4-BE49-F238E27FC236}">
                <a16:creationId xmlns:a16="http://schemas.microsoft.com/office/drawing/2014/main" id="{A7DC1D12-670F-4235-8791-FA8C2B330871}"/>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Freeform: Shape 11">
            <a:extLst>
              <a:ext uri="{FF2B5EF4-FFF2-40B4-BE49-F238E27FC236}">
                <a16:creationId xmlns:a16="http://schemas.microsoft.com/office/drawing/2014/main" id="{859569CF-FDAC-47C4-A0F5-296F7117C398}"/>
              </a:ext>
            </a:extLst>
          </p:cNvPr>
          <p:cNvSpPr/>
          <p:nvPr userDrawn="1"/>
        </p:nvSpPr>
        <p:spPr>
          <a:xfrm rot="2700000">
            <a:off x="9668984" y="1404392"/>
            <a:ext cx="4406148" cy="5299239"/>
          </a:xfrm>
          <a:custGeom>
            <a:avLst/>
            <a:gdLst>
              <a:gd name="connsiteX0" fmla="*/ 0 w 4406148"/>
              <a:gd name="connsiteY0" fmla="*/ 0 h 5299239"/>
              <a:gd name="connsiteX1" fmla="*/ 4406148 w 4406148"/>
              <a:gd name="connsiteY1" fmla="*/ 4406147 h 5299239"/>
              <a:gd name="connsiteX2" fmla="*/ 3513056 w 4406148"/>
              <a:gd name="connsiteY2" fmla="*/ 5299239 h 5299239"/>
              <a:gd name="connsiteX3" fmla="*/ 1 w 4406148"/>
              <a:gd name="connsiteY3" fmla="*/ 5299239 h 5299239"/>
            </a:gdLst>
            <a:ahLst/>
            <a:cxnLst>
              <a:cxn ang="0">
                <a:pos x="connsiteX0" y="connsiteY0"/>
              </a:cxn>
              <a:cxn ang="0">
                <a:pos x="connsiteX1" y="connsiteY1"/>
              </a:cxn>
              <a:cxn ang="0">
                <a:pos x="connsiteX2" y="connsiteY2"/>
              </a:cxn>
              <a:cxn ang="0">
                <a:pos x="connsiteX3" y="connsiteY3"/>
              </a:cxn>
            </a:cxnLst>
            <a:rect l="l" t="t" r="r" b="b"/>
            <a:pathLst>
              <a:path w="4406148" h="5299239">
                <a:moveTo>
                  <a:pt x="0" y="0"/>
                </a:moveTo>
                <a:lnTo>
                  <a:pt x="4406148" y="4406147"/>
                </a:lnTo>
                <a:lnTo>
                  <a:pt x="3513056" y="5299239"/>
                </a:lnTo>
                <a:lnTo>
                  <a:pt x="1" y="5299239"/>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3" name="Freeform: Shape 12">
            <a:extLst>
              <a:ext uri="{FF2B5EF4-FFF2-40B4-BE49-F238E27FC236}">
                <a16:creationId xmlns:a16="http://schemas.microsoft.com/office/drawing/2014/main" id="{D68D0C72-2B2C-4C85-A091-157853C71784}"/>
              </a:ext>
            </a:extLst>
          </p:cNvPr>
          <p:cNvSpPr/>
          <p:nvPr userDrawn="1"/>
        </p:nvSpPr>
        <p:spPr>
          <a:xfrm rot="8100000" flipH="1">
            <a:off x="9583575" y="1088097"/>
            <a:ext cx="5072180" cy="4843502"/>
          </a:xfrm>
          <a:custGeom>
            <a:avLst/>
            <a:gdLst>
              <a:gd name="connsiteX0" fmla="*/ 5072180 w 5072180"/>
              <a:gd name="connsiteY0" fmla="*/ 4843501 h 4843502"/>
              <a:gd name="connsiteX1" fmla="*/ 228679 w 5072180"/>
              <a:gd name="connsiteY1" fmla="*/ 0 h 4843502"/>
              <a:gd name="connsiteX2" fmla="*/ 1 w 5072180"/>
              <a:gd name="connsiteY2" fmla="*/ 228678 h 4843502"/>
              <a:gd name="connsiteX3" fmla="*/ 0 w 5072180"/>
              <a:gd name="connsiteY3" fmla="*/ 4843502 h 4843502"/>
            </a:gdLst>
            <a:ahLst/>
            <a:cxnLst>
              <a:cxn ang="0">
                <a:pos x="connsiteX0" y="connsiteY0"/>
              </a:cxn>
              <a:cxn ang="0">
                <a:pos x="connsiteX1" y="connsiteY1"/>
              </a:cxn>
              <a:cxn ang="0">
                <a:pos x="connsiteX2" y="connsiteY2"/>
              </a:cxn>
              <a:cxn ang="0">
                <a:pos x="connsiteX3" y="connsiteY3"/>
              </a:cxn>
            </a:cxnLst>
            <a:rect l="l" t="t" r="r" b="b"/>
            <a:pathLst>
              <a:path w="5072180" h="4843502">
                <a:moveTo>
                  <a:pt x="5072180" y="4843501"/>
                </a:moveTo>
                <a:lnTo>
                  <a:pt x="228679" y="0"/>
                </a:lnTo>
                <a:lnTo>
                  <a:pt x="1" y="228678"/>
                </a:lnTo>
                <a:lnTo>
                  <a:pt x="0" y="4843502"/>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4" name="Freeform: Shape 13">
            <a:extLst>
              <a:ext uri="{FF2B5EF4-FFF2-40B4-BE49-F238E27FC236}">
                <a16:creationId xmlns:a16="http://schemas.microsoft.com/office/drawing/2014/main" id="{8E25334A-5FE3-4DDA-8D32-4796CCFCAA74}"/>
              </a:ext>
            </a:extLst>
          </p:cNvPr>
          <p:cNvSpPr/>
          <p:nvPr userDrawn="1"/>
        </p:nvSpPr>
        <p:spPr>
          <a:xfrm rot="2700000">
            <a:off x="11438585" y="5665752"/>
            <a:ext cx="877778" cy="1755556"/>
          </a:xfrm>
          <a:custGeom>
            <a:avLst/>
            <a:gdLst>
              <a:gd name="connsiteX0" fmla="*/ 0 w 877778"/>
              <a:gd name="connsiteY0" fmla="*/ 0 h 1755556"/>
              <a:gd name="connsiteX1" fmla="*/ 877778 w 877778"/>
              <a:gd name="connsiteY1" fmla="*/ 877778 h 1755556"/>
              <a:gd name="connsiteX2" fmla="*/ 0 w 877778"/>
              <a:gd name="connsiteY2" fmla="*/ 1755556 h 1755556"/>
            </a:gdLst>
            <a:ahLst/>
            <a:cxnLst>
              <a:cxn ang="0">
                <a:pos x="connsiteX0" y="connsiteY0"/>
              </a:cxn>
              <a:cxn ang="0">
                <a:pos x="connsiteX1" y="connsiteY1"/>
              </a:cxn>
              <a:cxn ang="0">
                <a:pos x="connsiteX2" y="connsiteY2"/>
              </a:cxn>
            </a:cxnLst>
            <a:rect l="l" t="t" r="r" b="b"/>
            <a:pathLst>
              <a:path w="877778" h="1755556">
                <a:moveTo>
                  <a:pt x="0" y="0"/>
                </a:moveTo>
                <a:lnTo>
                  <a:pt x="877778" y="877778"/>
                </a:lnTo>
                <a:lnTo>
                  <a:pt x="0" y="1755556"/>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5" name="Freeform: Shape 14">
            <a:extLst>
              <a:ext uri="{FF2B5EF4-FFF2-40B4-BE49-F238E27FC236}">
                <a16:creationId xmlns:a16="http://schemas.microsoft.com/office/drawing/2014/main" id="{18818DF1-D7FD-4C0F-875D-7A07E8F75C06}"/>
              </a:ext>
            </a:extLst>
          </p:cNvPr>
          <p:cNvSpPr/>
          <p:nvPr userDrawn="1"/>
        </p:nvSpPr>
        <p:spPr>
          <a:xfrm rot="8100000" flipH="1">
            <a:off x="10582265" y="5841410"/>
            <a:ext cx="2372348" cy="1186174"/>
          </a:xfrm>
          <a:custGeom>
            <a:avLst/>
            <a:gdLst>
              <a:gd name="connsiteX0" fmla="*/ 2372348 w 2372348"/>
              <a:gd name="connsiteY0" fmla="*/ 1186174 h 1186174"/>
              <a:gd name="connsiteX1" fmla="*/ 1186174 w 2372348"/>
              <a:gd name="connsiteY1" fmla="*/ 0 h 1186174"/>
              <a:gd name="connsiteX2" fmla="*/ 0 w 2372348"/>
              <a:gd name="connsiteY2" fmla="*/ 1186174 h 1186174"/>
            </a:gdLst>
            <a:ahLst/>
            <a:cxnLst>
              <a:cxn ang="0">
                <a:pos x="connsiteX0" y="connsiteY0"/>
              </a:cxn>
              <a:cxn ang="0">
                <a:pos x="connsiteX1" y="connsiteY1"/>
              </a:cxn>
              <a:cxn ang="0">
                <a:pos x="connsiteX2" y="connsiteY2"/>
              </a:cxn>
            </a:cxnLst>
            <a:rect l="l" t="t" r="r" b="b"/>
            <a:pathLst>
              <a:path w="2372348" h="1186174">
                <a:moveTo>
                  <a:pt x="2372348" y="1186174"/>
                </a:moveTo>
                <a:lnTo>
                  <a:pt x="1186174" y="0"/>
                </a:lnTo>
                <a:lnTo>
                  <a:pt x="0" y="1186174"/>
                </a:lnTo>
                <a:close/>
              </a:path>
            </a:pathLst>
          </a:custGeom>
          <a:pattFill prst="wdUp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grpSp>
        <p:nvGrpSpPr>
          <p:cNvPr id="16" name="Group 15">
            <a:extLst>
              <a:ext uri="{FF2B5EF4-FFF2-40B4-BE49-F238E27FC236}">
                <a16:creationId xmlns:a16="http://schemas.microsoft.com/office/drawing/2014/main" id="{8F9BB384-9E14-4CEA-82C1-21837229D3EF}"/>
              </a:ext>
            </a:extLst>
          </p:cNvPr>
          <p:cNvGrpSpPr/>
          <p:nvPr userDrawn="1"/>
        </p:nvGrpSpPr>
        <p:grpSpPr>
          <a:xfrm rot="16200000">
            <a:off x="431651" y="-917359"/>
            <a:ext cx="1532001" cy="1826463"/>
            <a:chOff x="10800164" y="7142066"/>
            <a:chExt cx="2775293" cy="3308724"/>
          </a:xfrm>
        </p:grpSpPr>
        <p:sp>
          <p:nvSpPr>
            <p:cNvPr id="17" name="Freeform: Shape 16">
              <a:extLst>
                <a:ext uri="{FF2B5EF4-FFF2-40B4-BE49-F238E27FC236}">
                  <a16:creationId xmlns:a16="http://schemas.microsoft.com/office/drawing/2014/main" id="{0862A81A-959D-4EAB-90ED-DB20759BB397}"/>
                </a:ext>
              </a:extLst>
            </p:cNvPr>
            <p:cNvSpPr/>
            <p:nvPr/>
          </p:nvSpPr>
          <p:spPr>
            <a:xfrm rot="2700000">
              <a:off x="10800164" y="7675497"/>
              <a:ext cx="2775293" cy="277529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Freeform: Shape 17">
              <a:extLst>
                <a:ext uri="{FF2B5EF4-FFF2-40B4-BE49-F238E27FC236}">
                  <a16:creationId xmlns:a16="http://schemas.microsoft.com/office/drawing/2014/main" id="{AAB9E28C-9422-42BD-AECE-29B44B5D63E2}"/>
                </a:ext>
              </a:extLst>
            </p:cNvPr>
            <p:cNvSpPr/>
            <p:nvPr/>
          </p:nvSpPr>
          <p:spPr>
            <a:xfrm rot="8100000" flipH="1">
              <a:off x="10811837" y="7142066"/>
              <a:ext cx="2751954" cy="2751955"/>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19" name="Group 18">
            <a:extLst>
              <a:ext uri="{FF2B5EF4-FFF2-40B4-BE49-F238E27FC236}">
                <a16:creationId xmlns:a16="http://schemas.microsoft.com/office/drawing/2014/main" id="{2772239B-C46D-4458-BB4B-DDB12FAB0172}"/>
              </a:ext>
            </a:extLst>
          </p:cNvPr>
          <p:cNvGrpSpPr/>
          <p:nvPr userDrawn="1"/>
        </p:nvGrpSpPr>
        <p:grpSpPr>
          <a:xfrm rot="16200000">
            <a:off x="1992859" y="-497210"/>
            <a:ext cx="818398" cy="986162"/>
            <a:chOff x="10945855" y="7317026"/>
            <a:chExt cx="2483924" cy="2993104"/>
          </a:xfrm>
        </p:grpSpPr>
        <p:sp>
          <p:nvSpPr>
            <p:cNvPr id="20" name="Freeform: Shape 19">
              <a:extLst>
                <a:ext uri="{FF2B5EF4-FFF2-40B4-BE49-F238E27FC236}">
                  <a16:creationId xmlns:a16="http://schemas.microsoft.com/office/drawing/2014/main" id="{3C8A2A1A-1FB9-4CA1-B74E-B293187E51AA}"/>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1" name="Freeform: Shape 20">
              <a:extLst>
                <a:ext uri="{FF2B5EF4-FFF2-40B4-BE49-F238E27FC236}">
                  <a16:creationId xmlns:a16="http://schemas.microsoft.com/office/drawing/2014/main" id="{DF2B18BA-6B43-40FA-A23B-D894D6AB468B}"/>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3" name="Text Placeholder 2">
            <a:extLst>
              <a:ext uri="{FF2B5EF4-FFF2-40B4-BE49-F238E27FC236}">
                <a16:creationId xmlns:a16="http://schemas.microsoft.com/office/drawing/2014/main" id="{5E194264-A3F5-42E2-9A63-DCCED0457E1B}"/>
              </a:ext>
            </a:extLst>
          </p:cNvPr>
          <p:cNvSpPr>
            <a:spLocks noGrp="1"/>
          </p:cNvSpPr>
          <p:nvPr>
            <p:ph type="body" idx="1"/>
          </p:nvPr>
        </p:nvSpPr>
        <p:spPr>
          <a:xfrm>
            <a:off x="831850" y="4754880"/>
            <a:ext cx="6803136" cy="365760"/>
          </a:xfrm>
        </p:spPr>
        <p:txBody>
          <a:bodyPr vert="horz" lIns="91440" tIns="45720" rIns="91440" bIns="45720" rtlCol="0">
            <a:normAutofit/>
          </a:bodyPr>
          <a:lstStyle>
            <a:lvl1pPr marL="0" indent="0">
              <a:buNone/>
              <a:defRPr lang="en-US" sz="1600" spc="300">
                <a:solidFill>
                  <a:schemeClr val="accent1">
                    <a:lumMod val="20000"/>
                    <a:lumOff val="80000"/>
                  </a:schemeClr>
                </a:solidFill>
                <a:latin typeface="+mn-lt"/>
                <a:cs typeface="Arial" panose="020B0604020202020204" pitchFamily="34" charset="0"/>
              </a:defRPr>
            </a:lvl1pPr>
          </a:lstStyle>
          <a:p>
            <a:pPr marL="228600" lvl="0" indent="-228600"/>
            <a:r>
              <a:rPr lang="en-US" noProof="0"/>
              <a:t>Click to edit Master text styles</a:t>
            </a:r>
          </a:p>
        </p:txBody>
      </p:sp>
      <p:sp>
        <p:nvSpPr>
          <p:cNvPr id="22" name="Slide Number Placeholder 4">
            <a:extLst>
              <a:ext uri="{FF2B5EF4-FFF2-40B4-BE49-F238E27FC236}">
                <a16:creationId xmlns:a16="http://schemas.microsoft.com/office/drawing/2014/main" id="{0F332671-6296-47C8-BF26-B2D962F5D03D}"/>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23" name="Title 1">
            <a:extLst>
              <a:ext uri="{FF2B5EF4-FFF2-40B4-BE49-F238E27FC236}">
                <a16:creationId xmlns:a16="http://schemas.microsoft.com/office/drawing/2014/main" id="{7772A652-7229-2B42-B87B-298C31D6F0CB}"/>
              </a:ext>
            </a:extLst>
          </p:cNvPr>
          <p:cNvSpPr>
            <a:spLocks noGrp="1"/>
          </p:cNvSpPr>
          <p:nvPr>
            <p:ph type="title" hasCustomPrompt="1"/>
          </p:nvPr>
        </p:nvSpPr>
        <p:spPr>
          <a:xfrm>
            <a:off x="832104" y="3886200"/>
            <a:ext cx="7781544" cy="859055"/>
          </a:xfrm>
        </p:spPr>
        <p:txBody>
          <a:bodyPr vert="horz" lIns="91440" tIns="45720" rIns="91440" bIns="45720" rtlCol="0" anchor="b">
            <a:normAutofit/>
          </a:bodyPr>
          <a:lstStyle>
            <a:lvl1pPr>
              <a:defRPr lang="en-GB" sz="5400" b="1" dirty="0">
                <a:solidFill>
                  <a:schemeClr val="bg1"/>
                </a:solidFill>
                <a:latin typeface="+mj-lt"/>
              </a:defRPr>
            </a:lvl1pPr>
          </a:lstStyle>
          <a:p>
            <a:pPr lvl="0"/>
            <a:r>
              <a:rPr lang="en-US" noProof="0"/>
              <a:t>Section Title 01</a:t>
            </a:r>
          </a:p>
        </p:txBody>
      </p:sp>
    </p:spTree>
    <p:extLst>
      <p:ext uri="{BB962C8B-B14F-4D97-AF65-F5344CB8AC3E}">
        <p14:creationId xmlns:p14="http://schemas.microsoft.com/office/powerpoint/2010/main" val="16751974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lt Section Header">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2CDBB6E5-B91E-4946-9390-E8693855103A}"/>
              </a:ext>
            </a:extLst>
          </p:cNvPr>
          <p:cNvSpPr/>
          <p:nvPr userDrawn="1"/>
        </p:nvSpPr>
        <p:spPr>
          <a:xfrm>
            <a:off x="0" y="0"/>
            <a:ext cx="12192000" cy="685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4" name="Freeform: Shape 33">
            <a:extLst>
              <a:ext uri="{FF2B5EF4-FFF2-40B4-BE49-F238E27FC236}">
                <a16:creationId xmlns:a16="http://schemas.microsoft.com/office/drawing/2014/main" id="{0C3CC1C9-1FA0-4FE4-8984-4A8B3728D674}"/>
              </a:ext>
            </a:extLst>
          </p:cNvPr>
          <p:cNvSpPr/>
          <p:nvPr userDrawn="1"/>
        </p:nvSpPr>
        <p:spPr>
          <a:xfrm rot="16200000" flipV="1">
            <a:off x="2855762" y="-2473495"/>
            <a:ext cx="6862743" cy="11809733"/>
          </a:xfrm>
          <a:custGeom>
            <a:avLst/>
            <a:gdLst>
              <a:gd name="connsiteX0" fmla="*/ 6862743 w 6862743"/>
              <a:gd name="connsiteY0" fmla="*/ 11809733 h 11809733"/>
              <a:gd name="connsiteX1" fmla="*/ 6862743 w 6862743"/>
              <a:gd name="connsiteY1" fmla="*/ 7708334 h 11809733"/>
              <a:gd name="connsiteX2" fmla="*/ 4147292 w 6862743"/>
              <a:gd name="connsiteY2" fmla="*/ 7708334 h 11809733"/>
              <a:gd name="connsiteX3" fmla="*/ 4147292 w 6862743"/>
              <a:gd name="connsiteY3" fmla="*/ 7708332 h 11809733"/>
              <a:gd name="connsiteX4" fmla="*/ 6862743 w 6862743"/>
              <a:gd name="connsiteY4" fmla="*/ 7708332 h 11809733"/>
              <a:gd name="connsiteX5" fmla="*/ 4147291 w 6862743"/>
              <a:gd name="connsiteY5" fmla="*/ 4987262 h 11809733"/>
              <a:gd name="connsiteX6" fmla="*/ 4147291 w 6862743"/>
              <a:gd name="connsiteY6" fmla="*/ 3835308 h 11809733"/>
              <a:gd name="connsiteX7" fmla="*/ 307017 w 6862743"/>
              <a:gd name="connsiteY7" fmla="*/ 0 h 11809733"/>
              <a:gd name="connsiteX8" fmla="*/ 0 w 6862743"/>
              <a:gd name="connsiteY8" fmla="*/ 0 h 11809733"/>
              <a:gd name="connsiteX9" fmla="*/ 0 w 6862743"/>
              <a:gd name="connsiteY9" fmla="*/ 11809733 h 11809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3" h="11809733">
                <a:moveTo>
                  <a:pt x="6862743" y="11809733"/>
                </a:moveTo>
                <a:lnTo>
                  <a:pt x="6862743" y="7708334"/>
                </a:lnTo>
                <a:lnTo>
                  <a:pt x="4147292" y="7708334"/>
                </a:lnTo>
                <a:lnTo>
                  <a:pt x="4147292" y="7708332"/>
                </a:lnTo>
                <a:lnTo>
                  <a:pt x="6862743" y="7708332"/>
                </a:lnTo>
                <a:lnTo>
                  <a:pt x="4147291" y="4987262"/>
                </a:lnTo>
                <a:lnTo>
                  <a:pt x="4147291" y="3835308"/>
                </a:lnTo>
                <a:lnTo>
                  <a:pt x="307017" y="0"/>
                </a:lnTo>
                <a:lnTo>
                  <a:pt x="0" y="0"/>
                </a:lnTo>
                <a:lnTo>
                  <a:pt x="0" y="11809733"/>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4" name="Freeform: Shape 23">
            <a:extLst>
              <a:ext uri="{FF2B5EF4-FFF2-40B4-BE49-F238E27FC236}">
                <a16:creationId xmlns:a16="http://schemas.microsoft.com/office/drawing/2014/main" id="{8E049265-431E-48DE-B7F7-4959930171DC}"/>
              </a:ext>
            </a:extLst>
          </p:cNvPr>
          <p:cNvSpPr/>
          <p:nvPr userDrawn="1"/>
        </p:nvSpPr>
        <p:spPr>
          <a:xfrm rot="16200000" flipV="1">
            <a:off x="2626806" y="-2626805"/>
            <a:ext cx="6862743" cy="12116353"/>
          </a:xfrm>
          <a:custGeom>
            <a:avLst/>
            <a:gdLst>
              <a:gd name="connsiteX0" fmla="*/ 6853871 w 6853871"/>
              <a:gd name="connsiteY0" fmla="*/ 12116353 h 12116353"/>
              <a:gd name="connsiteX1" fmla="*/ 6853871 w 6853871"/>
              <a:gd name="connsiteY1" fmla="*/ 8014954 h 12116353"/>
              <a:gd name="connsiteX2" fmla="*/ 4141930 w 6853871"/>
              <a:gd name="connsiteY2" fmla="*/ 8014954 h 12116353"/>
              <a:gd name="connsiteX3" fmla="*/ 4141930 w 6853871"/>
              <a:gd name="connsiteY3" fmla="*/ 8014952 h 12116353"/>
              <a:gd name="connsiteX4" fmla="*/ 6853871 w 6853871"/>
              <a:gd name="connsiteY4" fmla="*/ 8014952 h 12116353"/>
              <a:gd name="connsiteX5" fmla="*/ 4141930 w 6853871"/>
              <a:gd name="connsiteY5" fmla="*/ 5293882 h 12116353"/>
              <a:gd name="connsiteX6" fmla="*/ 4141930 w 6853871"/>
              <a:gd name="connsiteY6" fmla="*/ 4141928 h 12116353"/>
              <a:gd name="connsiteX7" fmla="*/ 0 w 6853871"/>
              <a:gd name="connsiteY7" fmla="*/ 0 h 12116353"/>
              <a:gd name="connsiteX8" fmla="*/ 0 w 6853871"/>
              <a:gd name="connsiteY8" fmla="*/ 12116353 h 1211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53871" h="12116353">
                <a:moveTo>
                  <a:pt x="6853871" y="12116353"/>
                </a:moveTo>
                <a:lnTo>
                  <a:pt x="6853871" y="8014954"/>
                </a:lnTo>
                <a:lnTo>
                  <a:pt x="4141930" y="8014954"/>
                </a:lnTo>
                <a:lnTo>
                  <a:pt x="4141930" y="8014952"/>
                </a:lnTo>
                <a:lnTo>
                  <a:pt x="6853871" y="8014952"/>
                </a:lnTo>
                <a:lnTo>
                  <a:pt x="4141930" y="5293882"/>
                </a:lnTo>
                <a:lnTo>
                  <a:pt x="4141930" y="4141928"/>
                </a:lnTo>
                <a:lnTo>
                  <a:pt x="0" y="0"/>
                </a:lnTo>
                <a:lnTo>
                  <a:pt x="0" y="12116353"/>
                </a:lnTo>
                <a:close/>
              </a:path>
            </a:pathLst>
          </a:custGeom>
          <a:pattFill prst="wdUpDiag">
            <a:fgClr>
              <a:schemeClr val="accent2"/>
            </a:fgClr>
            <a:bgClr>
              <a:schemeClr val="accent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5" name="Freeform: Shape 24">
            <a:extLst>
              <a:ext uri="{FF2B5EF4-FFF2-40B4-BE49-F238E27FC236}">
                <a16:creationId xmlns:a16="http://schemas.microsoft.com/office/drawing/2014/main" id="{173E5F2D-1F8E-4DCC-857F-932C6C6539BB}"/>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26" name="Group 25">
            <a:extLst>
              <a:ext uri="{FF2B5EF4-FFF2-40B4-BE49-F238E27FC236}">
                <a16:creationId xmlns:a16="http://schemas.microsoft.com/office/drawing/2014/main" id="{E9318B2B-E019-4078-9EF0-C9D6281AE31B}"/>
              </a:ext>
            </a:extLst>
          </p:cNvPr>
          <p:cNvGrpSpPr/>
          <p:nvPr userDrawn="1"/>
        </p:nvGrpSpPr>
        <p:grpSpPr>
          <a:xfrm>
            <a:off x="9776075" y="2057401"/>
            <a:ext cx="4413559" cy="3934444"/>
            <a:chOff x="9222437" y="1088097"/>
            <a:chExt cx="5433318" cy="4843502"/>
          </a:xfrm>
        </p:grpSpPr>
        <p:sp>
          <p:nvSpPr>
            <p:cNvPr id="27" name="Freeform: Shape 26">
              <a:extLst>
                <a:ext uri="{FF2B5EF4-FFF2-40B4-BE49-F238E27FC236}">
                  <a16:creationId xmlns:a16="http://schemas.microsoft.com/office/drawing/2014/main" id="{D3E625C0-9656-421F-861F-67C8F93362ED}"/>
                </a:ext>
              </a:extLst>
            </p:cNvPr>
            <p:cNvSpPr/>
            <p:nvPr/>
          </p:nvSpPr>
          <p:spPr>
            <a:xfrm rot="2700000">
              <a:off x="9668983" y="1078460"/>
              <a:ext cx="4406148" cy="5299239"/>
            </a:xfrm>
            <a:custGeom>
              <a:avLst/>
              <a:gdLst>
                <a:gd name="connsiteX0" fmla="*/ 0 w 4406148"/>
                <a:gd name="connsiteY0" fmla="*/ 0 h 5299239"/>
                <a:gd name="connsiteX1" fmla="*/ 4406148 w 4406148"/>
                <a:gd name="connsiteY1" fmla="*/ 4406147 h 5299239"/>
                <a:gd name="connsiteX2" fmla="*/ 3513056 w 4406148"/>
                <a:gd name="connsiteY2" fmla="*/ 5299239 h 5299239"/>
                <a:gd name="connsiteX3" fmla="*/ 1 w 4406148"/>
                <a:gd name="connsiteY3" fmla="*/ 5299239 h 5299239"/>
              </a:gdLst>
              <a:ahLst/>
              <a:cxnLst>
                <a:cxn ang="0">
                  <a:pos x="connsiteX0" y="connsiteY0"/>
                </a:cxn>
                <a:cxn ang="0">
                  <a:pos x="connsiteX1" y="connsiteY1"/>
                </a:cxn>
                <a:cxn ang="0">
                  <a:pos x="connsiteX2" y="connsiteY2"/>
                </a:cxn>
                <a:cxn ang="0">
                  <a:pos x="connsiteX3" y="connsiteY3"/>
                </a:cxn>
              </a:cxnLst>
              <a:rect l="l" t="t" r="r" b="b"/>
              <a:pathLst>
                <a:path w="4406148" h="5299239">
                  <a:moveTo>
                    <a:pt x="0" y="0"/>
                  </a:moveTo>
                  <a:lnTo>
                    <a:pt x="4406148" y="4406147"/>
                  </a:lnTo>
                  <a:lnTo>
                    <a:pt x="3513056" y="5299239"/>
                  </a:lnTo>
                  <a:lnTo>
                    <a:pt x="1" y="5299239"/>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8" name="Freeform: Shape 27">
              <a:extLst>
                <a:ext uri="{FF2B5EF4-FFF2-40B4-BE49-F238E27FC236}">
                  <a16:creationId xmlns:a16="http://schemas.microsoft.com/office/drawing/2014/main" id="{49F8E490-C6E3-4D00-866F-CD85DD88996E}"/>
                </a:ext>
              </a:extLst>
            </p:cNvPr>
            <p:cNvSpPr/>
            <p:nvPr/>
          </p:nvSpPr>
          <p:spPr>
            <a:xfrm rot="8100000" flipH="1">
              <a:off x="9583575" y="1088097"/>
              <a:ext cx="5072180" cy="4843502"/>
            </a:xfrm>
            <a:custGeom>
              <a:avLst/>
              <a:gdLst>
                <a:gd name="connsiteX0" fmla="*/ 5072180 w 5072180"/>
                <a:gd name="connsiteY0" fmla="*/ 4843501 h 4843502"/>
                <a:gd name="connsiteX1" fmla="*/ 228679 w 5072180"/>
                <a:gd name="connsiteY1" fmla="*/ 0 h 4843502"/>
                <a:gd name="connsiteX2" fmla="*/ 1 w 5072180"/>
                <a:gd name="connsiteY2" fmla="*/ 228678 h 4843502"/>
                <a:gd name="connsiteX3" fmla="*/ 0 w 5072180"/>
                <a:gd name="connsiteY3" fmla="*/ 4843502 h 4843502"/>
              </a:gdLst>
              <a:ahLst/>
              <a:cxnLst>
                <a:cxn ang="0">
                  <a:pos x="connsiteX0" y="connsiteY0"/>
                </a:cxn>
                <a:cxn ang="0">
                  <a:pos x="connsiteX1" y="connsiteY1"/>
                </a:cxn>
                <a:cxn ang="0">
                  <a:pos x="connsiteX2" y="connsiteY2"/>
                </a:cxn>
                <a:cxn ang="0">
                  <a:pos x="connsiteX3" y="connsiteY3"/>
                </a:cxn>
              </a:cxnLst>
              <a:rect l="l" t="t" r="r" b="b"/>
              <a:pathLst>
                <a:path w="5072180" h="4843502">
                  <a:moveTo>
                    <a:pt x="5072180" y="4843501"/>
                  </a:moveTo>
                  <a:lnTo>
                    <a:pt x="228679" y="0"/>
                  </a:lnTo>
                  <a:lnTo>
                    <a:pt x="1" y="228678"/>
                  </a:lnTo>
                  <a:lnTo>
                    <a:pt x="0" y="4843502"/>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grpSp>
      <p:sp>
        <p:nvSpPr>
          <p:cNvPr id="29" name="Freeform: Shape 28">
            <a:extLst>
              <a:ext uri="{FF2B5EF4-FFF2-40B4-BE49-F238E27FC236}">
                <a16:creationId xmlns:a16="http://schemas.microsoft.com/office/drawing/2014/main" id="{EE8F5B31-1523-46AE-9455-C33DFC1BDDE0}"/>
              </a:ext>
            </a:extLst>
          </p:cNvPr>
          <p:cNvSpPr/>
          <p:nvPr userDrawn="1"/>
        </p:nvSpPr>
        <p:spPr>
          <a:xfrm rot="2700000">
            <a:off x="11438585" y="5665752"/>
            <a:ext cx="877778" cy="1755556"/>
          </a:xfrm>
          <a:custGeom>
            <a:avLst/>
            <a:gdLst>
              <a:gd name="connsiteX0" fmla="*/ 0 w 877778"/>
              <a:gd name="connsiteY0" fmla="*/ 0 h 1755556"/>
              <a:gd name="connsiteX1" fmla="*/ 877778 w 877778"/>
              <a:gd name="connsiteY1" fmla="*/ 877778 h 1755556"/>
              <a:gd name="connsiteX2" fmla="*/ 0 w 877778"/>
              <a:gd name="connsiteY2" fmla="*/ 1755556 h 1755556"/>
            </a:gdLst>
            <a:ahLst/>
            <a:cxnLst>
              <a:cxn ang="0">
                <a:pos x="connsiteX0" y="connsiteY0"/>
              </a:cxn>
              <a:cxn ang="0">
                <a:pos x="connsiteX1" y="connsiteY1"/>
              </a:cxn>
              <a:cxn ang="0">
                <a:pos x="connsiteX2" y="connsiteY2"/>
              </a:cxn>
            </a:cxnLst>
            <a:rect l="l" t="t" r="r" b="b"/>
            <a:pathLst>
              <a:path w="877778" h="1755556">
                <a:moveTo>
                  <a:pt x="0" y="0"/>
                </a:moveTo>
                <a:lnTo>
                  <a:pt x="877778" y="877778"/>
                </a:lnTo>
                <a:lnTo>
                  <a:pt x="0" y="1755556"/>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30" name="Freeform: Shape 29">
            <a:extLst>
              <a:ext uri="{FF2B5EF4-FFF2-40B4-BE49-F238E27FC236}">
                <a16:creationId xmlns:a16="http://schemas.microsoft.com/office/drawing/2014/main" id="{5D17048F-C2E1-4775-BC32-50BD6219F89D}"/>
              </a:ext>
            </a:extLst>
          </p:cNvPr>
          <p:cNvSpPr/>
          <p:nvPr userDrawn="1"/>
        </p:nvSpPr>
        <p:spPr>
          <a:xfrm rot="8100000" flipH="1">
            <a:off x="10582265" y="5841410"/>
            <a:ext cx="2372348" cy="1186174"/>
          </a:xfrm>
          <a:custGeom>
            <a:avLst/>
            <a:gdLst>
              <a:gd name="connsiteX0" fmla="*/ 2372348 w 2372348"/>
              <a:gd name="connsiteY0" fmla="*/ 1186174 h 1186174"/>
              <a:gd name="connsiteX1" fmla="*/ 1186174 w 2372348"/>
              <a:gd name="connsiteY1" fmla="*/ 0 h 1186174"/>
              <a:gd name="connsiteX2" fmla="*/ 0 w 2372348"/>
              <a:gd name="connsiteY2" fmla="*/ 1186174 h 1186174"/>
            </a:gdLst>
            <a:ahLst/>
            <a:cxnLst>
              <a:cxn ang="0">
                <a:pos x="connsiteX0" y="connsiteY0"/>
              </a:cxn>
              <a:cxn ang="0">
                <a:pos x="connsiteX1" y="connsiteY1"/>
              </a:cxn>
              <a:cxn ang="0">
                <a:pos x="connsiteX2" y="connsiteY2"/>
              </a:cxn>
            </a:cxnLst>
            <a:rect l="l" t="t" r="r" b="b"/>
            <a:pathLst>
              <a:path w="2372348" h="1186174">
                <a:moveTo>
                  <a:pt x="2372348" y="1186174"/>
                </a:moveTo>
                <a:lnTo>
                  <a:pt x="1186174" y="0"/>
                </a:lnTo>
                <a:lnTo>
                  <a:pt x="0" y="1186174"/>
                </a:lnTo>
                <a:close/>
              </a:path>
            </a:pathLst>
          </a:custGeom>
          <a:pattFill prst="wdUp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grpSp>
        <p:nvGrpSpPr>
          <p:cNvPr id="31" name="Group 30">
            <a:extLst>
              <a:ext uri="{FF2B5EF4-FFF2-40B4-BE49-F238E27FC236}">
                <a16:creationId xmlns:a16="http://schemas.microsoft.com/office/drawing/2014/main" id="{EAB002AA-4848-49C8-A834-036F860C79A3}"/>
              </a:ext>
            </a:extLst>
          </p:cNvPr>
          <p:cNvGrpSpPr/>
          <p:nvPr userDrawn="1"/>
        </p:nvGrpSpPr>
        <p:grpSpPr>
          <a:xfrm rot="16200000" flipH="1">
            <a:off x="9913705" y="6257994"/>
            <a:ext cx="1052473" cy="1209445"/>
            <a:chOff x="10800165" y="7142066"/>
            <a:chExt cx="2775293" cy="3189215"/>
          </a:xfrm>
        </p:grpSpPr>
        <p:sp>
          <p:nvSpPr>
            <p:cNvPr id="32" name="Freeform: Shape 31">
              <a:extLst>
                <a:ext uri="{FF2B5EF4-FFF2-40B4-BE49-F238E27FC236}">
                  <a16:creationId xmlns:a16="http://schemas.microsoft.com/office/drawing/2014/main" id="{14B187A8-7F8D-469D-A03B-4F835A5746DE}"/>
                </a:ext>
              </a:extLst>
            </p:cNvPr>
            <p:cNvSpPr/>
            <p:nvPr/>
          </p:nvSpPr>
          <p:spPr>
            <a:xfrm rot="2700000">
              <a:off x="10800166" y="7555988"/>
              <a:ext cx="2775292" cy="277529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3" name="Freeform: Shape 32">
              <a:extLst>
                <a:ext uri="{FF2B5EF4-FFF2-40B4-BE49-F238E27FC236}">
                  <a16:creationId xmlns:a16="http://schemas.microsoft.com/office/drawing/2014/main" id="{03D871D1-A11A-48FB-82A8-8D61AB5CB85C}"/>
                </a:ext>
              </a:extLst>
            </p:cNvPr>
            <p:cNvSpPr/>
            <p:nvPr/>
          </p:nvSpPr>
          <p:spPr>
            <a:xfrm rot="8100000" flipH="1">
              <a:off x="10811837" y="7142066"/>
              <a:ext cx="2751954" cy="2751955"/>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 name="Title 1">
            <a:extLst>
              <a:ext uri="{FF2B5EF4-FFF2-40B4-BE49-F238E27FC236}">
                <a16:creationId xmlns:a16="http://schemas.microsoft.com/office/drawing/2014/main" id="{42374B20-3E42-44AF-BEF1-8AB33067395C}"/>
              </a:ext>
            </a:extLst>
          </p:cNvPr>
          <p:cNvSpPr>
            <a:spLocks noGrp="1"/>
          </p:cNvSpPr>
          <p:nvPr>
            <p:ph type="title" hasCustomPrompt="1"/>
          </p:nvPr>
        </p:nvSpPr>
        <p:spPr>
          <a:xfrm>
            <a:off x="832104" y="3886200"/>
            <a:ext cx="7781544" cy="859055"/>
          </a:xfrm>
        </p:spPr>
        <p:txBody>
          <a:bodyPr vert="horz" lIns="91440" tIns="45720" rIns="91440" bIns="45720" rtlCol="0" anchor="b">
            <a:normAutofit/>
          </a:bodyPr>
          <a:lstStyle>
            <a:lvl1pPr>
              <a:defRPr lang="en-GB" sz="5400" b="1" dirty="0">
                <a:solidFill>
                  <a:schemeClr val="bg1"/>
                </a:solidFill>
                <a:latin typeface="+mj-lt"/>
              </a:defRPr>
            </a:lvl1pPr>
          </a:lstStyle>
          <a:p>
            <a:pPr lvl="0"/>
            <a:r>
              <a:rPr lang="en-US" noProof="0"/>
              <a:t>Section Title 01</a:t>
            </a:r>
          </a:p>
        </p:txBody>
      </p:sp>
      <p:sp>
        <p:nvSpPr>
          <p:cNvPr id="3" name="Text Placeholder 2">
            <a:extLst>
              <a:ext uri="{FF2B5EF4-FFF2-40B4-BE49-F238E27FC236}">
                <a16:creationId xmlns:a16="http://schemas.microsoft.com/office/drawing/2014/main" id="{5E194264-A3F5-42E2-9A63-DCCED0457E1B}"/>
              </a:ext>
            </a:extLst>
          </p:cNvPr>
          <p:cNvSpPr>
            <a:spLocks noGrp="1"/>
          </p:cNvSpPr>
          <p:nvPr>
            <p:ph type="body" idx="1"/>
          </p:nvPr>
        </p:nvSpPr>
        <p:spPr>
          <a:xfrm>
            <a:off x="831850" y="4754880"/>
            <a:ext cx="6803136" cy="365760"/>
          </a:xfrm>
        </p:spPr>
        <p:txBody>
          <a:bodyPr vert="horz" lIns="91440" tIns="45720" rIns="91440" bIns="45720" rtlCol="0">
            <a:normAutofit/>
          </a:bodyPr>
          <a:lstStyle>
            <a:lvl1pPr marL="0" indent="0">
              <a:buNone/>
              <a:defRPr lang="en-US" sz="1600" spc="300">
                <a:solidFill>
                  <a:schemeClr val="accent1">
                    <a:lumMod val="20000"/>
                    <a:lumOff val="80000"/>
                  </a:schemeClr>
                </a:solidFill>
                <a:latin typeface="+mn-lt"/>
                <a:cs typeface="Arial" panose="020B0604020202020204" pitchFamily="34" charset="0"/>
              </a:defRPr>
            </a:lvl1pPr>
          </a:lstStyle>
          <a:p>
            <a:pPr marL="228600" lvl="0" indent="-228600"/>
            <a:r>
              <a:rPr lang="en-US" noProof="0"/>
              <a:t>Click to edit Master text styles</a:t>
            </a:r>
          </a:p>
        </p:txBody>
      </p:sp>
      <p:sp>
        <p:nvSpPr>
          <p:cNvPr id="35" name="Slide Number Placeholder 4">
            <a:extLst>
              <a:ext uri="{FF2B5EF4-FFF2-40B4-BE49-F238E27FC236}">
                <a16:creationId xmlns:a16="http://schemas.microsoft.com/office/drawing/2014/main" id="{6F73F836-940E-4B65-A29C-D0869263C935}"/>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Tree>
    <p:extLst>
      <p:ext uri="{BB962C8B-B14F-4D97-AF65-F5344CB8AC3E}">
        <p14:creationId xmlns:p14="http://schemas.microsoft.com/office/powerpoint/2010/main" val="35114788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2CDBB6E5-B91E-4946-9390-E8693855103A}"/>
              </a:ext>
            </a:extLst>
          </p:cNvPr>
          <p:cNvSpPr/>
          <p:nvPr userDrawn="1"/>
        </p:nvSpPr>
        <p:spPr>
          <a:xfrm>
            <a:off x="0" y="0"/>
            <a:ext cx="12192000" cy="685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4" name="Freeform: Shape 33">
            <a:extLst>
              <a:ext uri="{FF2B5EF4-FFF2-40B4-BE49-F238E27FC236}">
                <a16:creationId xmlns:a16="http://schemas.microsoft.com/office/drawing/2014/main" id="{0C3CC1C9-1FA0-4FE4-8984-4A8B3728D674}"/>
              </a:ext>
            </a:extLst>
          </p:cNvPr>
          <p:cNvSpPr/>
          <p:nvPr userDrawn="1"/>
        </p:nvSpPr>
        <p:spPr>
          <a:xfrm rot="16200000" flipV="1">
            <a:off x="2855762" y="-2473495"/>
            <a:ext cx="6862743" cy="11809733"/>
          </a:xfrm>
          <a:custGeom>
            <a:avLst/>
            <a:gdLst>
              <a:gd name="connsiteX0" fmla="*/ 6862743 w 6862743"/>
              <a:gd name="connsiteY0" fmla="*/ 11809733 h 11809733"/>
              <a:gd name="connsiteX1" fmla="*/ 6862743 w 6862743"/>
              <a:gd name="connsiteY1" fmla="*/ 7708334 h 11809733"/>
              <a:gd name="connsiteX2" fmla="*/ 4147292 w 6862743"/>
              <a:gd name="connsiteY2" fmla="*/ 7708334 h 11809733"/>
              <a:gd name="connsiteX3" fmla="*/ 4147292 w 6862743"/>
              <a:gd name="connsiteY3" fmla="*/ 7708332 h 11809733"/>
              <a:gd name="connsiteX4" fmla="*/ 6862743 w 6862743"/>
              <a:gd name="connsiteY4" fmla="*/ 7708332 h 11809733"/>
              <a:gd name="connsiteX5" fmla="*/ 4147291 w 6862743"/>
              <a:gd name="connsiteY5" fmla="*/ 4987262 h 11809733"/>
              <a:gd name="connsiteX6" fmla="*/ 4147291 w 6862743"/>
              <a:gd name="connsiteY6" fmla="*/ 3835308 h 11809733"/>
              <a:gd name="connsiteX7" fmla="*/ 307017 w 6862743"/>
              <a:gd name="connsiteY7" fmla="*/ 0 h 11809733"/>
              <a:gd name="connsiteX8" fmla="*/ 0 w 6862743"/>
              <a:gd name="connsiteY8" fmla="*/ 0 h 11809733"/>
              <a:gd name="connsiteX9" fmla="*/ 0 w 6862743"/>
              <a:gd name="connsiteY9" fmla="*/ 11809733 h 11809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3" h="11809733">
                <a:moveTo>
                  <a:pt x="6862743" y="11809733"/>
                </a:moveTo>
                <a:lnTo>
                  <a:pt x="6862743" y="7708334"/>
                </a:lnTo>
                <a:lnTo>
                  <a:pt x="4147292" y="7708334"/>
                </a:lnTo>
                <a:lnTo>
                  <a:pt x="4147292" y="7708332"/>
                </a:lnTo>
                <a:lnTo>
                  <a:pt x="6862743" y="7708332"/>
                </a:lnTo>
                <a:lnTo>
                  <a:pt x="4147291" y="4987262"/>
                </a:lnTo>
                <a:lnTo>
                  <a:pt x="4147291" y="3835308"/>
                </a:lnTo>
                <a:lnTo>
                  <a:pt x="307017" y="0"/>
                </a:lnTo>
                <a:lnTo>
                  <a:pt x="0" y="0"/>
                </a:lnTo>
                <a:lnTo>
                  <a:pt x="0" y="11809733"/>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4" name="Freeform: Shape 23">
            <a:extLst>
              <a:ext uri="{FF2B5EF4-FFF2-40B4-BE49-F238E27FC236}">
                <a16:creationId xmlns:a16="http://schemas.microsoft.com/office/drawing/2014/main" id="{8E049265-431E-48DE-B7F7-4959930171DC}"/>
              </a:ext>
            </a:extLst>
          </p:cNvPr>
          <p:cNvSpPr/>
          <p:nvPr userDrawn="1"/>
        </p:nvSpPr>
        <p:spPr>
          <a:xfrm rot="16200000" flipV="1">
            <a:off x="2626806" y="-2626805"/>
            <a:ext cx="6862743" cy="12116353"/>
          </a:xfrm>
          <a:custGeom>
            <a:avLst/>
            <a:gdLst>
              <a:gd name="connsiteX0" fmla="*/ 6853871 w 6853871"/>
              <a:gd name="connsiteY0" fmla="*/ 12116353 h 12116353"/>
              <a:gd name="connsiteX1" fmla="*/ 6853871 w 6853871"/>
              <a:gd name="connsiteY1" fmla="*/ 8014954 h 12116353"/>
              <a:gd name="connsiteX2" fmla="*/ 4141930 w 6853871"/>
              <a:gd name="connsiteY2" fmla="*/ 8014954 h 12116353"/>
              <a:gd name="connsiteX3" fmla="*/ 4141930 w 6853871"/>
              <a:gd name="connsiteY3" fmla="*/ 8014952 h 12116353"/>
              <a:gd name="connsiteX4" fmla="*/ 6853871 w 6853871"/>
              <a:gd name="connsiteY4" fmla="*/ 8014952 h 12116353"/>
              <a:gd name="connsiteX5" fmla="*/ 4141930 w 6853871"/>
              <a:gd name="connsiteY5" fmla="*/ 5293882 h 12116353"/>
              <a:gd name="connsiteX6" fmla="*/ 4141930 w 6853871"/>
              <a:gd name="connsiteY6" fmla="*/ 4141928 h 12116353"/>
              <a:gd name="connsiteX7" fmla="*/ 0 w 6853871"/>
              <a:gd name="connsiteY7" fmla="*/ 0 h 12116353"/>
              <a:gd name="connsiteX8" fmla="*/ 0 w 6853871"/>
              <a:gd name="connsiteY8" fmla="*/ 12116353 h 1211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53871" h="12116353">
                <a:moveTo>
                  <a:pt x="6853871" y="12116353"/>
                </a:moveTo>
                <a:lnTo>
                  <a:pt x="6853871" y="8014954"/>
                </a:lnTo>
                <a:lnTo>
                  <a:pt x="4141930" y="8014954"/>
                </a:lnTo>
                <a:lnTo>
                  <a:pt x="4141930" y="8014952"/>
                </a:lnTo>
                <a:lnTo>
                  <a:pt x="6853871" y="8014952"/>
                </a:lnTo>
                <a:lnTo>
                  <a:pt x="4141930" y="5293882"/>
                </a:lnTo>
                <a:lnTo>
                  <a:pt x="4141930" y="4141928"/>
                </a:lnTo>
                <a:lnTo>
                  <a:pt x="0" y="0"/>
                </a:lnTo>
                <a:lnTo>
                  <a:pt x="0" y="12116353"/>
                </a:lnTo>
                <a:close/>
              </a:path>
            </a:pathLst>
          </a:custGeom>
          <a:pattFill prst="wdUpDiag">
            <a:fgClr>
              <a:schemeClr val="accent2"/>
            </a:fgClr>
            <a:bgClr>
              <a:schemeClr val="accent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5" name="Freeform: Shape 24">
            <a:extLst>
              <a:ext uri="{FF2B5EF4-FFF2-40B4-BE49-F238E27FC236}">
                <a16:creationId xmlns:a16="http://schemas.microsoft.com/office/drawing/2014/main" id="{173E5F2D-1F8E-4DCC-857F-932C6C6539BB}"/>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Oval 3">
            <a:extLst>
              <a:ext uri="{FF2B5EF4-FFF2-40B4-BE49-F238E27FC236}">
                <a16:creationId xmlns:a16="http://schemas.microsoft.com/office/drawing/2014/main" id="{ECB4C115-EFF9-405C-98BE-F4077B9730D0}"/>
              </a:ext>
            </a:extLst>
          </p:cNvPr>
          <p:cNvSpPr/>
          <p:nvPr userDrawn="1"/>
        </p:nvSpPr>
        <p:spPr>
          <a:xfrm>
            <a:off x="533399" y="914400"/>
            <a:ext cx="1944914" cy="1944914"/>
          </a:xfrm>
          <a:prstGeom prst="ellipse">
            <a:avLst/>
          </a:prstGeom>
          <a:solidFill>
            <a:schemeClr val="accent1">
              <a:lumMod val="50000"/>
            </a:schemeClr>
          </a:solidFill>
          <a:ln w="76200">
            <a:solidFill>
              <a:schemeClr val="accent1">
                <a:alpha val="5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Title 1">
            <a:extLst>
              <a:ext uri="{FF2B5EF4-FFF2-40B4-BE49-F238E27FC236}">
                <a16:creationId xmlns:a16="http://schemas.microsoft.com/office/drawing/2014/main" id="{C9A300DD-BB54-44ED-A7E4-01CD41EC930F}"/>
              </a:ext>
            </a:extLst>
          </p:cNvPr>
          <p:cNvSpPr txBox="1">
            <a:spLocks/>
          </p:cNvSpPr>
          <p:nvPr userDrawn="1"/>
        </p:nvSpPr>
        <p:spPr>
          <a:xfrm>
            <a:off x="956993" y="923305"/>
            <a:ext cx="1005115" cy="2859313"/>
          </a:xfrm>
          <a:prstGeom prst="rect">
            <a:avLst/>
          </a:prstGeom>
        </p:spPr>
        <p:txBody>
          <a:bodyPr vert="horz" lIns="91440" tIns="45720" rIns="91440" bIns="45720" rtlCol="0" anchor="t">
            <a:noAutofit/>
          </a:bodyPr>
          <a:lstStyle>
            <a:lvl1pPr algn="l" defTabSz="914400" rtl="0" eaLnBrk="1" latinLnBrk="0" hangingPunct="1">
              <a:lnSpc>
                <a:spcPct val="100000"/>
              </a:lnSpc>
              <a:spcBef>
                <a:spcPct val="0"/>
              </a:spcBef>
              <a:buNone/>
              <a:defRPr lang="en-GB" sz="3600" b="0" i="0" kern="1200" dirty="0">
                <a:solidFill>
                  <a:schemeClr val="bg1"/>
                </a:solidFill>
                <a:latin typeface="Trebuchet MS" panose="020B0603020202020204" pitchFamily="34" charset="0"/>
                <a:ea typeface="+mj-ea"/>
                <a:cs typeface="+mj-cs"/>
              </a:defRPr>
            </a:lvl1pPr>
          </a:lstStyle>
          <a:p>
            <a:pPr algn="ctr"/>
            <a:r>
              <a:rPr lang="en-US" sz="18400" noProof="0" dirty="0">
                <a:solidFill>
                  <a:schemeClr val="accent1">
                    <a:lumMod val="60000"/>
                    <a:lumOff val="40000"/>
                  </a:schemeClr>
                </a:solidFill>
                <a:latin typeface="+mj-lt"/>
              </a:rPr>
              <a:t>“</a:t>
            </a:r>
          </a:p>
        </p:txBody>
      </p:sp>
      <p:sp>
        <p:nvSpPr>
          <p:cNvPr id="2" name="Title 1">
            <a:extLst>
              <a:ext uri="{FF2B5EF4-FFF2-40B4-BE49-F238E27FC236}">
                <a16:creationId xmlns:a16="http://schemas.microsoft.com/office/drawing/2014/main" id="{42374B20-3E42-44AF-BEF1-8AB33067395C}"/>
              </a:ext>
            </a:extLst>
          </p:cNvPr>
          <p:cNvSpPr>
            <a:spLocks noGrp="1"/>
          </p:cNvSpPr>
          <p:nvPr>
            <p:ph type="title" hasCustomPrompt="1"/>
          </p:nvPr>
        </p:nvSpPr>
        <p:spPr>
          <a:xfrm>
            <a:off x="533399" y="3200400"/>
            <a:ext cx="7551057" cy="2859313"/>
          </a:xfrm>
        </p:spPr>
        <p:txBody>
          <a:bodyPr vert="horz" lIns="91440" tIns="45720" rIns="91440" bIns="45720" rtlCol="0" anchor="t">
            <a:normAutofit/>
          </a:bodyPr>
          <a:lstStyle>
            <a:lvl1pPr>
              <a:lnSpc>
                <a:spcPct val="100000"/>
              </a:lnSpc>
              <a:defRPr lang="en-GB" sz="3200" b="0" i="0" dirty="0">
                <a:solidFill>
                  <a:schemeClr val="bg1"/>
                </a:solidFill>
                <a:latin typeface="+mj-lt"/>
              </a:defRPr>
            </a:lvl1pPr>
          </a:lstStyle>
          <a:p>
            <a:pPr lvl="0"/>
            <a:r>
              <a:rPr lang="en-US" noProof="0"/>
              <a:t>Quote</a:t>
            </a:r>
          </a:p>
        </p:txBody>
      </p:sp>
      <p:sp>
        <p:nvSpPr>
          <p:cNvPr id="19" name="Slide Number Placeholder 4">
            <a:extLst>
              <a:ext uri="{FF2B5EF4-FFF2-40B4-BE49-F238E27FC236}">
                <a16:creationId xmlns:a16="http://schemas.microsoft.com/office/drawing/2014/main" id="{A4E6C1FF-5925-42B3-B7F9-0A0031BDAD30}"/>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Tree>
    <p:extLst>
      <p:ext uri="{BB962C8B-B14F-4D97-AF65-F5344CB8AC3E}">
        <p14:creationId xmlns:p14="http://schemas.microsoft.com/office/powerpoint/2010/main" val="17531698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 Text">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3" name="Text Placeholder 22">
            <a:extLst>
              <a:ext uri="{FF2B5EF4-FFF2-40B4-BE49-F238E27FC236}">
                <a16:creationId xmlns:a16="http://schemas.microsoft.com/office/drawing/2014/main" id="{03618670-D1E4-466C-BDB5-FC890AC31457}"/>
              </a:ext>
            </a:extLst>
          </p:cNvPr>
          <p:cNvSpPr>
            <a:spLocks noGrp="1"/>
          </p:cNvSpPr>
          <p:nvPr>
            <p:ph type="body" sz="quarter" idx="13"/>
          </p:nvPr>
        </p:nvSpPr>
        <p:spPr>
          <a:xfrm>
            <a:off x="444500" y="1625385"/>
            <a:ext cx="6718300" cy="4093243"/>
          </a:xfrm>
        </p:spPr>
        <p:txBody>
          <a:bodyPr>
            <a:noAutofit/>
          </a:bodyPr>
          <a:lstStyle>
            <a:lvl1pPr>
              <a:lnSpc>
                <a:spcPct val="100000"/>
              </a:lnSpc>
              <a:spcBef>
                <a:spcPts val="600"/>
              </a:spcBef>
              <a:spcAft>
                <a:spcPts val="400"/>
              </a:spcAft>
              <a:defRPr sz="1600">
                <a:solidFill>
                  <a:schemeClr val="bg1"/>
                </a:solidFill>
                <a:latin typeface="+mn-lt"/>
                <a:cs typeface="Arial" panose="020B0604020202020204" pitchFamily="34" charset="0"/>
              </a:defRPr>
            </a:lvl1pPr>
            <a:lvl2pPr>
              <a:lnSpc>
                <a:spcPct val="100000"/>
              </a:lnSpc>
              <a:spcBef>
                <a:spcPts val="600"/>
              </a:spcBef>
              <a:spcAft>
                <a:spcPts val="400"/>
              </a:spcAft>
              <a:defRPr sz="1400">
                <a:solidFill>
                  <a:schemeClr val="bg1"/>
                </a:solidFill>
                <a:latin typeface="+mn-lt"/>
                <a:cs typeface="Arial" panose="020B0604020202020204" pitchFamily="34" charset="0"/>
              </a:defRPr>
            </a:lvl2pPr>
            <a:lvl3pPr>
              <a:lnSpc>
                <a:spcPct val="100000"/>
              </a:lnSpc>
              <a:spcBef>
                <a:spcPts val="600"/>
              </a:spcBef>
              <a:spcAft>
                <a:spcPts val="400"/>
              </a:spcAft>
              <a:defRPr sz="1200">
                <a:solidFill>
                  <a:schemeClr val="bg1"/>
                </a:solidFill>
                <a:latin typeface="+mn-lt"/>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p:txBody>
      </p:sp>
    </p:spTree>
    <p:extLst>
      <p:ext uri="{BB962C8B-B14F-4D97-AF65-F5344CB8AC3E}">
        <p14:creationId xmlns:p14="http://schemas.microsoft.com/office/powerpoint/2010/main" val="2745748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4" name="Freeform: Shape 23">
            <a:extLst>
              <a:ext uri="{FF2B5EF4-FFF2-40B4-BE49-F238E27FC236}">
                <a16:creationId xmlns:a16="http://schemas.microsoft.com/office/drawing/2014/main" id="{18103E00-7E4A-44CD-81AC-06433CAE1110}"/>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Tree>
    <p:extLst>
      <p:ext uri="{BB962C8B-B14F-4D97-AF65-F5344CB8AC3E}">
        <p14:creationId xmlns:p14="http://schemas.microsoft.com/office/powerpoint/2010/main" val="40737049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 Only">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4" name="Freeform: Shape 23">
            <a:extLst>
              <a:ext uri="{FF2B5EF4-FFF2-40B4-BE49-F238E27FC236}">
                <a16:creationId xmlns:a16="http://schemas.microsoft.com/office/drawing/2014/main" id="{18103E00-7E4A-44CD-81AC-06433CAE1110}"/>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7" name="Text Placeholder 6">
            <a:extLst>
              <a:ext uri="{FF2B5EF4-FFF2-40B4-BE49-F238E27FC236}">
                <a16:creationId xmlns:a16="http://schemas.microsoft.com/office/drawing/2014/main" id="{7E0C167E-2626-40DB-AACF-D02543E29BB3}"/>
              </a:ext>
            </a:extLst>
          </p:cNvPr>
          <p:cNvSpPr>
            <a:spLocks noGrp="1"/>
          </p:cNvSpPr>
          <p:nvPr>
            <p:ph type="body" sz="quarter" idx="13"/>
          </p:nvPr>
        </p:nvSpPr>
        <p:spPr>
          <a:xfrm>
            <a:off x="1409700" y="1749570"/>
            <a:ext cx="9372600" cy="3358860"/>
          </a:xfrm>
        </p:spPr>
        <p:txBody>
          <a:bodyPr anchor="ctr">
            <a:normAutofit/>
          </a:bodyPr>
          <a:lstStyle>
            <a:lvl1pPr marL="0" indent="0" algn="ctr">
              <a:buNone/>
              <a:defRPr sz="6000">
                <a:solidFill>
                  <a:schemeClr val="bg1"/>
                </a:solidFill>
              </a:defRPr>
            </a:lvl1pPr>
          </a:lstStyle>
          <a:p>
            <a:pPr lvl="0"/>
            <a:r>
              <a:rPr lang="en-US" noProof="0"/>
              <a:t>Click to edit Master text styles</a:t>
            </a:r>
          </a:p>
        </p:txBody>
      </p:sp>
    </p:spTree>
    <p:extLst>
      <p:ext uri="{BB962C8B-B14F-4D97-AF65-F5344CB8AC3E}">
        <p14:creationId xmlns:p14="http://schemas.microsoft.com/office/powerpoint/2010/main" val="29047448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4" name="Freeform: Shape 23">
            <a:extLst>
              <a:ext uri="{FF2B5EF4-FFF2-40B4-BE49-F238E27FC236}">
                <a16:creationId xmlns:a16="http://schemas.microsoft.com/office/drawing/2014/main" id="{18103E00-7E4A-44CD-81AC-06433CAE1110}"/>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20" name="Content Placeholder 2">
            <a:extLst>
              <a:ext uri="{FF2B5EF4-FFF2-40B4-BE49-F238E27FC236}">
                <a16:creationId xmlns:a16="http://schemas.microsoft.com/office/drawing/2014/main" id="{0103A49C-32FF-49E6-86F3-FC2E19517BD5}"/>
              </a:ext>
            </a:extLst>
          </p:cNvPr>
          <p:cNvSpPr>
            <a:spLocks noGrp="1"/>
          </p:cNvSpPr>
          <p:nvPr>
            <p:ph idx="1"/>
          </p:nvPr>
        </p:nvSpPr>
        <p:spPr>
          <a:xfrm>
            <a:off x="443365" y="1825625"/>
            <a:ext cx="11215235"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6367082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mparison">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4" name="Freeform: Shape 23">
            <a:extLst>
              <a:ext uri="{FF2B5EF4-FFF2-40B4-BE49-F238E27FC236}">
                <a16:creationId xmlns:a16="http://schemas.microsoft.com/office/drawing/2014/main" id="{18103E00-7E4A-44CD-81AC-06433CAE1110}"/>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25" name="Text Placeholder 2">
            <a:extLst>
              <a:ext uri="{FF2B5EF4-FFF2-40B4-BE49-F238E27FC236}">
                <a16:creationId xmlns:a16="http://schemas.microsoft.com/office/drawing/2014/main" id="{7FA80A70-18DE-4DB9-9982-BA75BE54CF93}"/>
              </a:ext>
            </a:extLst>
          </p:cNvPr>
          <p:cNvSpPr>
            <a:spLocks noGrp="1"/>
          </p:cNvSpPr>
          <p:nvPr>
            <p:ph type="body" idx="1"/>
          </p:nvPr>
        </p:nvSpPr>
        <p:spPr>
          <a:xfrm>
            <a:off x="444500" y="1681163"/>
            <a:ext cx="5157787" cy="823912"/>
          </a:xfrm>
        </p:spPr>
        <p:txBody>
          <a:bodyPr anchor="t">
            <a:normAutofit/>
          </a:bodyPr>
          <a:lstStyle>
            <a:lvl1pPr marL="0" indent="0" algn="ctr">
              <a:buFont typeface="Arial" panose="020B0604020202020204" pitchFamily="34" charset="0"/>
              <a:buNone/>
              <a:defRPr sz="20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6" name="Text Placeholder 4">
            <a:extLst>
              <a:ext uri="{FF2B5EF4-FFF2-40B4-BE49-F238E27FC236}">
                <a16:creationId xmlns:a16="http://schemas.microsoft.com/office/drawing/2014/main" id="{2801C0EF-C078-44B0-AD01-4850E9A65EE0}"/>
              </a:ext>
            </a:extLst>
          </p:cNvPr>
          <p:cNvSpPr>
            <a:spLocks noGrp="1"/>
          </p:cNvSpPr>
          <p:nvPr>
            <p:ph type="body" sz="quarter" idx="3"/>
          </p:nvPr>
        </p:nvSpPr>
        <p:spPr>
          <a:xfrm>
            <a:off x="6500812" y="1681163"/>
            <a:ext cx="5157788" cy="823912"/>
          </a:xfrm>
        </p:spPr>
        <p:txBody>
          <a:bodyPr anchor="t">
            <a:normAutofit/>
          </a:bodyPr>
          <a:lstStyle>
            <a:lvl1pPr marL="0" indent="0" algn="ctr">
              <a:buFont typeface="Arial" panose="020B0604020202020204" pitchFamily="34" charset="0"/>
              <a:buNone/>
              <a:defRPr sz="20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7" name="Content Placeholder 3">
            <a:extLst>
              <a:ext uri="{FF2B5EF4-FFF2-40B4-BE49-F238E27FC236}">
                <a16:creationId xmlns:a16="http://schemas.microsoft.com/office/drawing/2014/main" id="{7C9DED91-45F6-4308-A085-1EFACA6468CF}"/>
              </a:ext>
            </a:extLst>
          </p:cNvPr>
          <p:cNvSpPr>
            <a:spLocks noGrp="1"/>
          </p:cNvSpPr>
          <p:nvPr>
            <p:ph sz="half" idx="2"/>
          </p:nvPr>
        </p:nvSpPr>
        <p:spPr>
          <a:xfrm>
            <a:off x="444500" y="2505075"/>
            <a:ext cx="5157787" cy="3684588"/>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8" name="Content Placeholder 5">
            <a:extLst>
              <a:ext uri="{FF2B5EF4-FFF2-40B4-BE49-F238E27FC236}">
                <a16:creationId xmlns:a16="http://schemas.microsoft.com/office/drawing/2014/main" id="{0574B5E7-B666-439B-9278-67BE1EA6EBC5}"/>
              </a:ext>
            </a:extLst>
          </p:cNvPr>
          <p:cNvSpPr>
            <a:spLocks noGrp="1"/>
          </p:cNvSpPr>
          <p:nvPr>
            <p:ph sz="quarter" idx="4"/>
          </p:nvPr>
        </p:nvSpPr>
        <p:spPr>
          <a:xfrm>
            <a:off x="6475412" y="2505075"/>
            <a:ext cx="5183188" cy="3684588"/>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2191671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61B0E15-6FC5-434E-8780-B186D9DB0CD0}"/>
              </a:ext>
            </a:extLst>
          </p:cNvPr>
          <p:cNvSpPr>
            <a:spLocks noGrp="1"/>
          </p:cNvSpPr>
          <p:nvPr>
            <p:ph type="title"/>
          </p:nvPr>
        </p:nvSpPr>
        <p:spPr>
          <a:xfrm>
            <a:off x="838200" y="365125"/>
            <a:ext cx="10820400" cy="1325563"/>
          </a:xfrm>
          <a:prstGeom prst="rect">
            <a:avLst/>
          </a:prstGeom>
        </p:spPr>
        <p:txBody>
          <a:bodyPr vert="horz" lIns="91440" tIns="45720" rIns="91440" bIns="45720" rtlCol="0" anchor="ctr">
            <a:normAutofit/>
          </a:bodyPr>
          <a:lstStyle/>
          <a:p>
            <a:r>
              <a:rPr lang="en-US" noProof="0"/>
              <a:t>Click to edit Master title style</a:t>
            </a:r>
          </a:p>
        </p:txBody>
      </p:sp>
      <p:sp>
        <p:nvSpPr>
          <p:cNvPr id="3" name="Text Placeholder 2">
            <a:extLst>
              <a:ext uri="{FF2B5EF4-FFF2-40B4-BE49-F238E27FC236}">
                <a16:creationId xmlns:a16="http://schemas.microsoft.com/office/drawing/2014/main" id="{A9C7B128-34F3-405C-B601-8BAFDB43499C}"/>
              </a:ext>
            </a:extLst>
          </p:cNvPr>
          <p:cNvSpPr>
            <a:spLocks noGrp="1"/>
          </p:cNvSpPr>
          <p:nvPr>
            <p:ph type="body" idx="1"/>
          </p:nvPr>
        </p:nvSpPr>
        <p:spPr>
          <a:xfrm>
            <a:off x="838200" y="1825625"/>
            <a:ext cx="10820400" cy="4351338"/>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Slide Number Placeholder 5">
            <a:extLst>
              <a:ext uri="{FF2B5EF4-FFF2-40B4-BE49-F238E27FC236}">
                <a16:creationId xmlns:a16="http://schemas.microsoft.com/office/drawing/2014/main" id="{9F5A7754-E8C7-438B-922D-9027C6CF58E2}"/>
              </a:ext>
            </a:extLst>
          </p:cNvPr>
          <p:cNvSpPr>
            <a:spLocks noGrp="1"/>
          </p:cNvSpPr>
          <p:nvPr>
            <p:ph type="sldNum" sz="quarter" idx="4"/>
          </p:nvPr>
        </p:nvSpPr>
        <p:spPr>
          <a:xfrm>
            <a:off x="11112500" y="6356350"/>
            <a:ext cx="660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263D6C4-4840-40CC-AC84-17E24B3B7BDE}" type="slidenum">
              <a:rPr lang="en-US" noProof="0" smtClean="0"/>
              <a:t>‹#›</a:t>
            </a:fld>
            <a:endParaRPr lang="en-US" noProof="0" dirty="0"/>
          </a:p>
        </p:txBody>
      </p:sp>
      <p:sp>
        <p:nvSpPr>
          <p:cNvPr id="5" name="Rectangle 4">
            <a:extLst>
              <a:ext uri="{FF2B5EF4-FFF2-40B4-BE49-F238E27FC236}">
                <a16:creationId xmlns:a16="http://schemas.microsoft.com/office/drawing/2014/main" id="{7CDDDB7D-9189-9548-A2B9-81DC62C3C1A3}"/>
              </a:ext>
            </a:extLst>
          </p:cNvPr>
          <p:cNvSpPr/>
          <p:nvPr userDrawn="1"/>
        </p:nvSpPr>
        <p:spPr>
          <a:xfrm>
            <a:off x="0" y="1"/>
            <a:ext cx="12192000" cy="685799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Freeform: Shape 9">
            <a:extLst>
              <a:ext uri="{FF2B5EF4-FFF2-40B4-BE49-F238E27FC236}">
                <a16:creationId xmlns:a16="http://schemas.microsoft.com/office/drawing/2014/main" id="{096D8877-6B4A-4540-8927-767DD7401718}"/>
              </a:ext>
            </a:extLst>
          </p:cNvPr>
          <p:cNvSpPr/>
          <p:nvPr userDrawn="1"/>
        </p:nvSpPr>
        <p:spPr>
          <a:xfrm>
            <a:off x="0" y="1"/>
            <a:ext cx="12192001" cy="6857999"/>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8" name="Freeform: Shape 17">
            <a:extLst>
              <a:ext uri="{FF2B5EF4-FFF2-40B4-BE49-F238E27FC236}">
                <a16:creationId xmlns:a16="http://schemas.microsoft.com/office/drawing/2014/main" id="{5AF2E123-FE0F-8541-8E36-5030C450AA7E}"/>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9" name="Freeform: Shape 11">
            <a:extLst>
              <a:ext uri="{FF2B5EF4-FFF2-40B4-BE49-F238E27FC236}">
                <a16:creationId xmlns:a16="http://schemas.microsoft.com/office/drawing/2014/main" id="{E5519D99-3B68-924A-9CD0-14B911711CA8}"/>
              </a:ext>
            </a:extLst>
          </p:cNvPr>
          <p:cNvSpPr/>
          <p:nvPr userDrawn="1"/>
        </p:nvSpPr>
        <p:spPr>
          <a:xfrm rot="16200000" flipV="1">
            <a:off x="2664629" y="-2669372"/>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7">
            <a:extLst>
              <a:ext uri="{FF2B5EF4-FFF2-40B4-BE49-F238E27FC236}">
                <a16:creationId xmlns:a16="http://schemas.microsoft.com/office/drawing/2014/main" id="{A09E21A9-FBEF-144C-A152-FE484F3C55C1}"/>
              </a:ext>
            </a:extLst>
          </p:cNvPr>
          <p:cNvSpPr/>
          <p:nvPr userDrawn="1"/>
        </p:nvSpPr>
        <p:spPr>
          <a:xfrm rot="16200000" flipV="1">
            <a:off x="2664629" y="-2669372"/>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Title 1">
            <a:extLst>
              <a:ext uri="{FF2B5EF4-FFF2-40B4-BE49-F238E27FC236}">
                <a16:creationId xmlns:a16="http://schemas.microsoft.com/office/drawing/2014/main" id="{70C7F2CB-A8CE-1545-A08D-93592C4BAEEA}"/>
              </a:ext>
            </a:extLst>
          </p:cNvPr>
          <p:cNvSpPr txBox="1">
            <a:spLocks/>
          </p:cNvSpPr>
          <p:nvPr userDrawn="1"/>
        </p:nvSpPr>
        <p:spPr>
          <a:xfrm>
            <a:off x="444500" y="542925"/>
            <a:ext cx="11214100" cy="535531"/>
          </a:xfrm>
          <a:prstGeom prst="rect">
            <a:avLst/>
          </a:prstGeom>
        </p:spPr>
        <p:txBody>
          <a:bodyPr vert="horz" wrap="square" lIns="91440" tIns="45720" rIns="91440" bIns="45720" rtlCol="0" anchor="t">
            <a:spAutoFit/>
          </a:bodyPr>
          <a:lstStyle>
            <a:lvl1pPr algn="l" defTabSz="914400" rtl="0" eaLnBrk="1" latinLnBrk="0" hangingPunct="1">
              <a:lnSpc>
                <a:spcPct val="90000"/>
              </a:lnSpc>
              <a:spcBef>
                <a:spcPct val="0"/>
              </a:spcBef>
              <a:buNone/>
              <a:defRPr lang="en-GB" sz="3200" b="1" kern="1200" spc="-70" baseline="0" dirty="0">
                <a:solidFill>
                  <a:schemeClr val="bg1"/>
                </a:solidFill>
                <a:latin typeface="Trebuchet MS" panose="020B0603020202020204" pitchFamily="34" charset="0"/>
                <a:ea typeface="+mj-ea"/>
                <a:cs typeface="+mj-cs"/>
              </a:defRPr>
            </a:lvl1pPr>
          </a:lstStyle>
          <a:p>
            <a:r>
              <a:rPr lang="en-US" noProof="0" dirty="0">
                <a:latin typeface="+mj-lt"/>
              </a:rPr>
              <a:t>Click to edit Master title style</a:t>
            </a:r>
          </a:p>
        </p:txBody>
      </p:sp>
      <p:grpSp>
        <p:nvGrpSpPr>
          <p:cNvPr id="12" name="Group 11">
            <a:extLst>
              <a:ext uri="{FF2B5EF4-FFF2-40B4-BE49-F238E27FC236}">
                <a16:creationId xmlns:a16="http://schemas.microsoft.com/office/drawing/2014/main" id="{7068FCE4-1B47-3C4B-B091-013120A97D09}"/>
              </a:ext>
            </a:extLst>
          </p:cNvPr>
          <p:cNvGrpSpPr/>
          <p:nvPr userDrawn="1"/>
        </p:nvGrpSpPr>
        <p:grpSpPr>
          <a:xfrm rot="16200000">
            <a:off x="499388" y="-322655"/>
            <a:ext cx="535531" cy="645309"/>
            <a:chOff x="10945855" y="7317026"/>
            <a:chExt cx="2483924" cy="2993104"/>
          </a:xfrm>
        </p:grpSpPr>
        <p:sp>
          <p:nvSpPr>
            <p:cNvPr id="13" name="Freeform: Shape 15">
              <a:extLst>
                <a:ext uri="{FF2B5EF4-FFF2-40B4-BE49-F238E27FC236}">
                  <a16:creationId xmlns:a16="http://schemas.microsoft.com/office/drawing/2014/main" id="{FEC3FDE7-F27E-5E4E-8752-287CAB7792D4}"/>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Freeform: Shape 16">
              <a:extLst>
                <a:ext uri="{FF2B5EF4-FFF2-40B4-BE49-F238E27FC236}">
                  <a16:creationId xmlns:a16="http://schemas.microsoft.com/office/drawing/2014/main" id="{81C902DB-0D21-5044-82B6-9E7A70A1BF62}"/>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15" name="Group 14">
            <a:extLst>
              <a:ext uri="{FF2B5EF4-FFF2-40B4-BE49-F238E27FC236}">
                <a16:creationId xmlns:a16="http://schemas.microsoft.com/office/drawing/2014/main" id="{BE1E08A0-195D-694F-947B-986A76FBB93E}"/>
              </a:ext>
            </a:extLst>
          </p:cNvPr>
          <p:cNvGrpSpPr/>
          <p:nvPr userDrawn="1"/>
        </p:nvGrpSpPr>
        <p:grpSpPr>
          <a:xfrm>
            <a:off x="-1" y="1357409"/>
            <a:ext cx="12192001" cy="4846320"/>
            <a:chOff x="-1" y="1357409"/>
            <a:chExt cx="12192001" cy="4917518"/>
          </a:xfrm>
        </p:grpSpPr>
        <p:sp>
          <p:nvSpPr>
            <p:cNvPr id="16" name="Rectangle: Single Corner Snipped 18">
              <a:extLst>
                <a:ext uri="{FF2B5EF4-FFF2-40B4-BE49-F238E27FC236}">
                  <a16:creationId xmlns:a16="http://schemas.microsoft.com/office/drawing/2014/main" id="{ED5DFFCD-1EE3-E64E-B51F-BD7D72413E0B}"/>
                </a:ext>
              </a:extLst>
            </p:cNvPr>
            <p:cNvSpPr/>
            <p:nvPr userDrawn="1"/>
          </p:nvSpPr>
          <p:spPr>
            <a:xfrm flipV="1">
              <a:off x="-1" y="1357409"/>
              <a:ext cx="12192000" cy="4917518"/>
            </a:xfrm>
            <a:prstGeom prst="snip1Rect">
              <a:avLst>
                <a:gd name="adj" fmla="val 0"/>
              </a:avLst>
            </a:prstGeom>
            <a:pattFill prst="dkVert">
              <a:fgClr>
                <a:schemeClr val="accent5"/>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17" name="Rectangle: Single Corner Snipped 2">
              <a:extLst>
                <a:ext uri="{FF2B5EF4-FFF2-40B4-BE49-F238E27FC236}">
                  <a16:creationId xmlns:a16="http://schemas.microsoft.com/office/drawing/2014/main" id="{C12DB3CA-8E64-AA43-BFBE-A2CA9A816DBE}"/>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18" name="Freeform: Shape 23">
            <a:extLst>
              <a:ext uri="{FF2B5EF4-FFF2-40B4-BE49-F238E27FC236}">
                <a16:creationId xmlns:a16="http://schemas.microsoft.com/office/drawing/2014/main" id="{A587DEFD-D470-4142-8E0D-A71DDB147C92}"/>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Slide Number Placeholder 4">
            <a:extLst>
              <a:ext uri="{FF2B5EF4-FFF2-40B4-BE49-F238E27FC236}">
                <a16:creationId xmlns:a16="http://schemas.microsoft.com/office/drawing/2014/main" id="{7D9BF857-7910-734D-A217-5E3344220AA2}"/>
              </a:ext>
            </a:extLst>
          </p:cNvPr>
          <p:cNvSpPr txBox="1">
            <a:spLocks/>
          </p:cNvSpPr>
          <p:nvPr userDrawn="1"/>
        </p:nvSpPr>
        <p:spPr>
          <a:xfrm>
            <a:off x="11252200" y="6315075"/>
            <a:ext cx="406400" cy="365125"/>
          </a:xfrm>
          <a:prstGeom prst="rect">
            <a:avLst/>
          </a:prstGeom>
        </p:spPr>
        <p:txBody>
          <a:bodyPr/>
          <a:lstStyle>
            <a:defPPr>
              <a:defRPr lang="en-US"/>
            </a:defPPr>
            <a:lvl1pPr marL="0" algn="l" defTabSz="914400" rtl="0" eaLnBrk="1" latinLnBrk="0" hangingPunct="1">
              <a:defRPr sz="1000" kern="1200">
                <a:solidFill>
                  <a:schemeClr val="bg1"/>
                </a:solidFill>
                <a:latin typeface="Trade Gothic LT Pro" panose="020B05030403030200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263D6C4-4840-40CC-AC84-17E24B3B7BDE}" type="slidenum">
              <a:rPr lang="en-US" noProof="0" smtClean="0"/>
              <a:pPr/>
              <a:t>‹#›</a:t>
            </a:fld>
            <a:endParaRPr lang="en-US" noProof="0" dirty="0"/>
          </a:p>
        </p:txBody>
      </p:sp>
    </p:spTree>
    <p:extLst>
      <p:ext uri="{BB962C8B-B14F-4D97-AF65-F5344CB8AC3E}">
        <p14:creationId xmlns:p14="http://schemas.microsoft.com/office/powerpoint/2010/main" val="666093331"/>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660" r:id="rId3"/>
    <p:sldLayoutId id="2147483666" r:id="rId4"/>
    <p:sldLayoutId id="2147483654" r:id="rId5"/>
    <p:sldLayoutId id="2147483661" r:id="rId6"/>
    <p:sldLayoutId id="2147483677" r:id="rId7"/>
    <p:sldLayoutId id="2147483674" r:id="rId8"/>
    <p:sldLayoutId id="2147483665" r:id="rId9"/>
    <p:sldLayoutId id="2147483673" r:id="rId10"/>
    <p:sldLayoutId id="2147483662" r:id="rId11"/>
    <p:sldLayoutId id="2147483663" r:id="rId12"/>
    <p:sldLayoutId id="2147483664" r:id="rId13"/>
    <p:sldLayoutId id="2147483675" r:id="rId14"/>
    <p:sldLayoutId id="2147483676" r:id="rId15"/>
    <p:sldLayoutId id="2147483672" r:id="rId16"/>
    <p:sldLayoutId id="2147483667" r:id="rId17"/>
    <p:sldLayoutId id="2147483668" r:id="rId18"/>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Clr>
          <a:schemeClr val="accent2"/>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2"/>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2"/>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336" userDrawn="1">
          <p15:clr>
            <a:srgbClr val="F26B43"/>
          </p15:clr>
        </p15:guide>
        <p15:guide id="4" orient="horz" pos="336" userDrawn="1">
          <p15:clr>
            <a:srgbClr val="F26B43"/>
          </p15:clr>
        </p15:guide>
        <p15:guide id="5" pos="7344" userDrawn="1">
          <p15:clr>
            <a:srgbClr val="F26B43"/>
          </p15:clr>
        </p15:guide>
        <p15:guide id="6" orient="horz" pos="3984"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png"/><Relationship Id="rId1" Type="http://schemas.openxmlformats.org/officeDocument/2006/relationships/slideLayout" Target="../slideLayouts/slideLayout8.xml"/><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png"/><Relationship Id="rId5" Type="http://schemas.openxmlformats.org/officeDocument/2006/relationships/image" Target="../media/image2.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5.xml"/><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png"/><Relationship Id="rId1" Type="http://schemas.openxmlformats.org/officeDocument/2006/relationships/slideLayout" Target="../slideLayouts/slideLayout5.xml"/><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Layout" Target="../slideLayouts/slideLayout5.xml"/><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5.png"/><Relationship Id="rId1" Type="http://schemas.openxmlformats.org/officeDocument/2006/relationships/slideLayout" Target="../slideLayouts/slideLayout5.xml"/><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5.xml"/><Relationship Id="rId4" Type="http://schemas.openxmlformats.org/officeDocument/2006/relationships/image" Target="../media/image16.pn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5.xml"/><Relationship Id="rId4" Type="http://schemas.openxmlformats.org/officeDocument/2006/relationships/image" Target="../media/image17.pn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5.xml"/><Relationship Id="rId5" Type="http://schemas.openxmlformats.org/officeDocument/2006/relationships/image" Target="../media/image19.png"/><Relationship Id="rId4" Type="http://schemas.openxmlformats.org/officeDocument/2006/relationships/image" Target="../media/image18.png"/></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5.xml"/><Relationship Id="rId4" Type="http://schemas.openxmlformats.org/officeDocument/2006/relationships/image" Target="../media/image20.jpeg"/></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5.xml"/><Relationship Id="rId4" Type="http://schemas.openxmlformats.org/officeDocument/2006/relationships/image" Target="../media/image21.png"/></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2.png"/><Relationship Id="rId1" Type="http://schemas.openxmlformats.org/officeDocument/2006/relationships/slideLayout" Target="../slideLayouts/slideLayout6.xml"/><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Layout" Target="../slideLayouts/slideLayout5.xml"/><Relationship Id="rId4" Type="http://schemas.openxmlformats.org/officeDocument/2006/relationships/image" Target="../media/image1.png"/></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3.png"/><Relationship Id="rId1" Type="http://schemas.openxmlformats.org/officeDocument/2006/relationships/slideLayout" Target="../slideLayouts/slideLayout5.xml"/><Relationship Id="rId4" Type="http://schemas.openxmlformats.org/officeDocument/2006/relationships/image" Target="../media/image1.png"/></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Layout" Target="../slideLayouts/slideLayout5.xml"/><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Layout" Target="../slideLayouts/slideLayout10.xml"/><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Layout" Target="../slideLayouts/slideLayout15.xml"/><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Layout" Target="../slideLayouts/slideLayout15.xml"/><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png"/><Relationship Id="rId1" Type="http://schemas.openxmlformats.org/officeDocument/2006/relationships/slideLayout" Target="../slideLayouts/slideLayout15.xml"/><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png"/><Relationship Id="rId1" Type="http://schemas.openxmlformats.org/officeDocument/2006/relationships/slideLayout" Target="../slideLayouts/slideLayout8.xml"/><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B065C75-272B-4BB5-BA23-D80E8654D621}"/>
              </a:ext>
            </a:extLst>
          </p:cNvPr>
          <p:cNvSpPr>
            <a:spLocks noGrp="1"/>
          </p:cNvSpPr>
          <p:nvPr>
            <p:ph type="sldNum" sz="quarter" idx="12"/>
          </p:nvPr>
        </p:nvSpPr>
        <p:spPr/>
        <p:txBody>
          <a:bodyPr/>
          <a:lstStyle/>
          <a:p>
            <a:fld id="{C263D6C4-4840-40CC-AC84-17E24B3B7BDE}" type="slidenum">
              <a:rPr lang="en-US" smtClean="0"/>
              <a:pPr/>
              <a:t>1</a:t>
            </a:fld>
            <a:endParaRPr lang="en-US" dirty="0"/>
          </a:p>
        </p:txBody>
      </p:sp>
      <p:sp>
        <p:nvSpPr>
          <p:cNvPr id="9" name="Title 1">
            <a:extLst>
              <a:ext uri="{FF2B5EF4-FFF2-40B4-BE49-F238E27FC236}">
                <a16:creationId xmlns:a16="http://schemas.microsoft.com/office/drawing/2014/main" id="{26DE31E0-3AA7-DE7B-A85C-A4AAEB99B572}"/>
              </a:ext>
            </a:extLst>
          </p:cNvPr>
          <p:cNvSpPr txBox="1">
            <a:spLocks/>
          </p:cNvSpPr>
          <p:nvPr/>
        </p:nvSpPr>
        <p:spPr>
          <a:xfrm>
            <a:off x="2384640" y="2217506"/>
            <a:ext cx="6442898" cy="2422987"/>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lang="en-GB" sz="5400" b="1" kern="1200" dirty="0">
                <a:solidFill>
                  <a:schemeClr val="bg1"/>
                </a:solidFill>
                <a:latin typeface="+mj-lt"/>
                <a:ea typeface="+mj-ea"/>
                <a:cs typeface="+mj-cs"/>
              </a:defRPr>
            </a:lvl1pPr>
          </a:lstStyle>
          <a:p>
            <a:pPr algn="ctr"/>
            <a:r>
              <a:rPr lang="en-US" sz="4500" dirty="0">
                <a:latin typeface="Times New Roman" panose="02020603050405020304" pitchFamily="18" charset="0"/>
                <a:cs typeface="Times New Roman" panose="02020603050405020304" pitchFamily="18" charset="0"/>
              </a:rPr>
              <a:t>SENSOR FUSION WITH CAMERA,RADAR</a:t>
            </a:r>
          </a:p>
        </p:txBody>
      </p:sp>
      <p:pic>
        <p:nvPicPr>
          <p:cNvPr id="10" name="Picture 4">
            <a:extLst>
              <a:ext uri="{FF2B5EF4-FFF2-40B4-BE49-F238E27FC236}">
                <a16:creationId xmlns:a16="http://schemas.microsoft.com/office/drawing/2014/main" id="{41B2FBA2-A1C8-9572-9E47-09A556BA55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63841" y="177800"/>
            <a:ext cx="1334932" cy="122071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a:extLst>
              <a:ext uri="{FF2B5EF4-FFF2-40B4-BE49-F238E27FC236}">
                <a16:creationId xmlns:a16="http://schemas.microsoft.com/office/drawing/2014/main" id="{AE9F24D0-27CB-2269-A6C3-5753F4C45E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902" y="-51000"/>
            <a:ext cx="3213947" cy="1674146"/>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75CC6242-36BF-B212-78B2-E2213DC88099}"/>
              </a:ext>
            </a:extLst>
          </p:cNvPr>
          <p:cNvSpPr txBox="1"/>
          <p:nvPr/>
        </p:nvSpPr>
        <p:spPr>
          <a:xfrm>
            <a:off x="5373175" y="6497637"/>
            <a:ext cx="1145520" cy="246221"/>
          </a:xfrm>
          <a:prstGeom prst="rect">
            <a:avLst/>
          </a:prstGeom>
          <a:noFill/>
        </p:spPr>
        <p:txBody>
          <a:bodyPr wrap="square">
            <a:spAutoFit/>
          </a:bodyPr>
          <a:lstStyle/>
          <a:p>
            <a:r>
              <a:rPr lang="en-IN" sz="1000" b="1" dirty="0">
                <a:solidFill>
                  <a:schemeClr val="bg1"/>
                </a:solidFill>
              </a:rPr>
              <a:t>MAGIC@KARE</a:t>
            </a:r>
          </a:p>
        </p:txBody>
      </p:sp>
      <p:sp>
        <p:nvSpPr>
          <p:cNvPr id="14" name="Title 1">
            <a:extLst>
              <a:ext uri="{FF2B5EF4-FFF2-40B4-BE49-F238E27FC236}">
                <a16:creationId xmlns:a16="http://schemas.microsoft.com/office/drawing/2014/main" id="{55C8F439-723E-5008-471E-9D81A5D04A19}"/>
              </a:ext>
            </a:extLst>
          </p:cNvPr>
          <p:cNvSpPr txBox="1">
            <a:spLocks/>
          </p:cNvSpPr>
          <p:nvPr/>
        </p:nvSpPr>
        <p:spPr>
          <a:xfrm>
            <a:off x="5495026" y="3958489"/>
            <a:ext cx="2641638" cy="337466"/>
          </a:xfrm>
          <a:prstGeom prst="rect">
            <a:avLst/>
          </a:prstGeom>
        </p:spPr>
        <p:txBody>
          <a:bodyPr vert="horz" lIns="91440" tIns="45720" rIns="91440" bIns="45720" rtlCol="0" anchor="b">
            <a:normAutofit fontScale="25000" lnSpcReduction="20000"/>
          </a:bodyPr>
          <a:lstStyle>
            <a:lvl1pPr algn="l" defTabSz="914400" rtl="0" eaLnBrk="1" latinLnBrk="0" hangingPunct="1">
              <a:lnSpc>
                <a:spcPct val="90000"/>
              </a:lnSpc>
              <a:spcBef>
                <a:spcPct val="0"/>
              </a:spcBef>
              <a:buNone/>
              <a:defRPr lang="en-GB" sz="5400" b="1" kern="1200" dirty="0">
                <a:solidFill>
                  <a:schemeClr val="bg1"/>
                </a:solidFill>
                <a:latin typeface="+mj-lt"/>
                <a:ea typeface="+mj-ea"/>
                <a:cs typeface="+mj-cs"/>
              </a:defRPr>
            </a:lvl1pPr>
          </a:lstStyle>
          <a:p>
            <a:endParaRPr lang="en-US" sz="7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09828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FB15F9-D561-3997-4597-0B287DEF3C59}"/>
              </a:ext>
            </a:extLst>
          </p:cNvPr>
          <p:cNvSpPr>
            <a:spLocks noGrp="1"/>
          </p:cNvSpPr>
          <p:nvPr>
            <p:ph type="title"/>
          </p:nvPr>
        </p:nvSpPr>
        <p:spPr>
          <a:xfrm>
            <a:off x="488950" y="1379687"/>
            <a:ext cx="11214100" cy="535531"/>
          </a:xfrm>
        </p:spPr>
        <p:txBody>
          <a:bodyPr/>
          <a:lstStyle/>
          <a:p>
            <a:r>
              <a:rPr lang="en-US" dirty="0"/>
              <a:t>F1 SCORE OBJECT-WISE</a:t>
            </a:r>
            <a:endParaRPr lang="en-IN" dirty="0"/>
          </a:p>
        </p:txBody>
      </p:sp>
      <p:sp>
        <p:nvSpPr>
          <p:cNvPr id="3" name="Slide Number Placeholder 2">
            <a:extLst>
              <a:ext uri="{FF2B5EF4-FFF2-40B4-BE49-F238E27FC236}">
                <a16:creationId xmlns:a16="http://schemas.microsoft.com/office/drawing/2014/main" id="{2CA16B02-57CE-1B84-0681-5922507E699A}"/>
              </a:ext>
            </a:extLst>
          </p:cNvPr>
          <p:cNvSpPr>
            <a:spLocks noGrp="1"/>
          </p:cNvSpPr>
          <p:nvPr>
            <p:ph type="sldNum" sz="quarter" idx="12"/>
          </p:nvPr>
        </p:nvSpPr>
        <p:spPr/>
        <p:txBody>
          <a:bodyPr/>
          <a:lstStyle/>
          <a:p>
            <a:fld id="{C263D6C4-4840-40CC-AC84-17E24B3B7BDE}" type="slidenum">
              <a:rPr lang="en-US" noProof="0" smtClean="0"/>
              <a:pPr/>
              <a:t>10</a:t>
            </a:fld>
            <a:endParaRPr lang="en-US" noProof="0" dirty="0"/>
          </a:p>
        </p:txBody>
      </p:sp>
      <p:pic>
        <p:nvPicPr>
          <p:cNvPr id="10" name="Picture 9">
            <a:extLst>
              <a:ext uri="{FF2B5EF4-FFF2-40B4-BE49-F238E27FC236}">
                <a16:creationId xmlns:a16="http://schemas.microsoft.com/office/drawing/2014/main" id="{9546BD85-DE8C-FE9E-BEAB-8BDAEF301163}"/>
              </a:ext>
            </a:extLst>
          </p:cNvPr>
          <p:cNvPicPr>
            <a:picLocks noChangeAspect="1"/>
          </p:cNvPicPr>
          <p:nvPr/>
        </p:nvPicPr>
        <p:blipFill rotWithShape="1">
          <a:blip r:embed="rId2"/>
          <a:srcRect t="13664"/>
          <a:stretch/>
        </p:blipFill>
        <p:spPr>
          <a:xfrm>
            <a:off x="3286663" y="2138606"/>
            <a:ext cx="4706375" cy="4081579"/>
          </a:xfrm>
          <a:prstGeom prst="rect">
            <a:avLst/>
          </a:prstGeom>
        </p:spPr>
      </p:pic>
      <p:pic>
        <p:nvPicPr>
          <p:cNvPr id="11" name="Picture 2">
            <a:extLst>
              <a:ext uri="{FF2B5EF4-FFF2-40B4-BE49-F238E27FC236}">
                <a16:creationId xmlns:a16="http://schemas.microsoft.com/office/drawing/2014/main" id="{2A4B9F1F-0377-0EEE-F76E-DD5FD4667B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902" y="-51000"/>
            <a:ext cx="3213947" cy="167414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a:extLst>
              <a:ext uri="{FF2B5EF4-FFF2-40B4-BE49-F238E27FC236}">
                <a16:creationId xmlns:a16="http://schemas.microsoft.com/office/drawing/2014/main" id="{070B343B-F5EC-6BBB-4BC8-608CFB84525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63841" y="177800"/>
            <a:ext cx="1334932" cy="1220713"/>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7A351D8A-5889-90F2-C1D9-11B8C860FC71}"/>
              </a:ext>
            </a:extLst>
          </p:cNvPr>
          <p:cNvSpPr txBox="1"/>
          <p:nvPr/>
        </p:nvSpPr>
        <p:spPr>
          <a:xfrm>
            <a:off x="5373175" y="6497637"/>
            <a:ext cx="1145520" cy="246221"/>
          </a:xfrm>
          <a:prstGeom prst="rect">
            <a:avLst/>
          </a:prstGeom>
          <a:noFill/>
        </p:spPr>
        <p:txBody>
          <a:bodyPr wrap="square">
            <a:spAutoFit/>
          </a:bodyPr>
          <a:lstStyle/>
          <a:p>
            <a:r>
              <a:rPr lang="en-IN" sz="1000" b="1" dirty="0">
                <a:solidFill>
                  <a:schemeClr val="bg1"/>
                </a:solidFill>
              </a:rPr>
              <a:t>MAGIC@KARE</a:t>
            </a:r>
          </a:p>
        </p:txBody>
      </p:sp>
    </p:spTree>
    <p:extLst>
      <p:ext uri="{BB962C8B-B14F-4D97-AF65-F5344CB8AC3E}">
        <p14:creationId xmlns:p14="http://schemas.microsoft.com/office/powerpoint/2010/main" val="37705177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641CBE-C287-8303-7D4E-2FF97F20D82E}"/>
              </a:ext>
            </a:extLst>
          </p:cNvPr>
          <p:cNvSpPr>
            <a:spLocks noGrp="1"/>
          </p:cNvSpPr>
          <p:nvPr>
            <p:ph type="title"/>
          </p:nvPr>
        </p:nvSpPr>
        <p:spPr>
          <a:xfrm>
            <a:off x="444500" y="810689"/>
            <a:ext cx="11214100" cy="535531"/>
          </a:xfrm>
        </p:spPr>
        <p:txBody>
          <a:bodyPr/>
          <a:lstStyle/>
          <a:p>
            <a:r>
              <a:rPr lang="en-US" dirty="0">
                <a:latin typeface="Times New Roman" panose="02020603050405020304" pitchFamily="18" charset="0"/>
                <a:cs typeface="Times New Roman" panose="02020603050405020304" pitchFamily="18" charset="0"/>
              </a:rPr>
              <a:t>Output of RTCnet:</a:t>
            </a:r>
            <a:endParaRPr lang="en-IN" dirty="0">
              <a:latin typeface="Times New Roman" panose="02020603050405020304" pitchFamily="18" charset="0"/>
              <a:cs typeface="Times New Roman" panose="02020603050405020304" pitchFamily="18" charset="0"/>
            </a:endParaRPr>
          </a:p>
        </p:txBody>
      </p:sp>
      <p:sp>
        <p:nvSpPr>
          <p:cNvPr id="3" name="Slide Number Placeholder 2">
            <a:extLst>
              <a:ext uri="{FF2B5EF4-FFF2-40B4-BE49-F238E27FC236}">
                <a16:creationId xmlns:a16="http://schemas.microsoft.com/office/drawing/2014/main" id="{D2DFD1A9-5471-A0A6-B117-50EE16F7FD68}"/>
              </a:ext>
            </a:extLst>
          </p:cNvPr>
          <p:cNvSpPr>
            <a:spLocks noGrp="1"/>
          </p:cNvSpPr>
          <p:nvPr>
            <p:ph type="sldNum" sz="quarter" idx="12"/>
          </p:nvPr>
        </p:nvSpPr>
        <p:spPr/>
        <p:txBody>
          <a:bodyPr/>
          <a:lstStyle/>
          <a:p>
            <a:fld id="{C263D6C4-4840-40CC-AC84-17E24B3B7BDE}" type="slidenum">
              <a:rPr lang="en-US" noProof="0" smtClean="0"/>
              <a:pPr/>
              <a:t>11</a:t>
            </a:fld>
            <a:endParaRPr lang="en-US" noProof="0" dirty="0"/>
          </a:p>
        </p:txBody>
      </p:sp>
      <p:pic>
        <p:nvPicPr>
          <p:cNvPr id="5" name="bandicam 2023-02-16 17-26-36-397">
            <a:hlinkClick r:id="" action="ppaction://media"/>
            <a:extLst>
              <a:ext uri="{FF2B5EF4-FFF2-40B4-BE49-F238E27FC236}">
                <a16:creationId xmlns:a16="http://schemas.microsoft.com/office/drawing/2014/main" id="{8509A1D2-305E-E1A8-8912-49F336517154}"/>
              </a:ext>
            </a:extLst>
          </p:cNvPr>
          <p:cNvPicPr>
            <a:picLocks noGrp="1" noChangeAspect="1"/>
          </p:cNvPicPr>
          <p:nvPr>
            <p:ph idx="1"/>
            <a:videoFile r:link="rId2"/>
            <p:extLst>
              <p:ext uri="{DAA4B4D4-6D71-4841-9C94-3DE7FCFB9230}">
                <p14:media xmlns:p14="http://schemas.microsoft.com/office/powerpoint/2010/main" r:embed="rId1"/>
              </p:ext>
            </p:extLst>
          </p:nvPr>
        </p:nvPicPr>
        <p:blipFill rotWithShape="1">
          <a:blip r:embed="rId4"/>
          <a:srcRect l="-1829" t="12694" r="-1829" b="12694"/>
          <a:stretch/>
        </p:blipFill>
        <p:spPr>
          <a:xfrm>
            <a:off x="537209" y="1489093"/>
            <a:ext cx="11028682" cy="4415344"/>
          </a:xfrm>
        </p:spPr>
      </p:pic>
      <p:pic>
        <p:nvPicPr>
          <p:cNvPr id="6" name="Picture 2">
            <a:extLst>
              <a:ext uri="{FF2B5EF4-FFF2-40B4-BE49-F238E27FC236}">
                <a16:creationId xmlns:a16="http://schemas.microsoft.com/office/drawing/2014/main" id="{A791B171-73EB-BB76-AD99-73B2C6E4B8D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3683" y="-123270"/>
            <a:ext cx="2260121" cy="117729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a:extLst>
              <a:ext uri="{FF2B5EF4-FFF2-40B4-BE49-F238E27FC236}">
                <a16:creationId xmlns:a16="http://schemas.microsoft.com/office/drawing/2014/main" id="{E8E96A4A-3D6C-5F6C-A0F5-3C411CFBFDF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463841" y="177800"/>
            <a:ext cx="1334932" cy="1220713"/>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4B73610D-2684-7A8C-F333-C84AF0ADE564}"/>
              </a:ext>
            </a:extLst>
          </p:cNvPr>
          <p:cNvSpPr txBox="1"/>
          <p:nvPr/>
        </p:nvSpPr>
        <p:spPr>
          <a:xfrm>
            <a:off x="5373175" y="6497637"/>
            <a:ext cx="1145520" cy="246221"/>
          </a:xfrm>
          <a:prstGeom prst="rect">
            <a:avLst/>
          </a:prstGeom>
          <a:noFill/>
        </p:spPr>
        <p:txBody>
          <a:bodyPr wrap="square">
            <a:spAutoFit/>
          </a:bodyPr>
          <a:lstStyle/>
          <a:p>
            <a:r>
              <a:rPr lang="en-IN" sz="1000" b="1" dirty="0">
                <a:solidFill>
                  <a:schemeClr val="bg1"/>
                </a:solidFill>
              </a:rPr>
              <a:t>MAGIC@KARE</a:t>
            </a:r>
          </a:p>
        </p:txBody>
      </p:sp>
    </p:spTree>
    <p:extLst>
      <p:ext uri="{BB962C8B-B14F-4D97-AF65-F5344CB8AC3E}">
        <p14:creationId xmlns:p14="http://schemas.microsoft.com/office/powerpoint/2010/main" val="1762854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263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CF0C48-A3A1-B25D-D37D-646B4C7DF0F4}"/>
              </a:ext>
            </a:extLst>
          </p:cNvPr>
          <p:cNvSpPr>
            <a:spLocks noGrp="1"/>
          </p:cNvSpPr>
          <p:nvPr>
            <p:ph type="title"/>
          </p:nvPr>
        </p:nvSpPr>
        <p:spPr>
          <a:xfrm>
            <a:off x="489517" y="1387857"/>
            <a:ext cx="11214100" cy="543618"/>
          </a:xfrm>
        </p:spPr>
        <p:txBody>
          <a:bodyPr/>
          <a:lstStyle/>
          <a:p>
            <a:r>
              <a:rPr lang="en-US" dirty="0">
                <a:latin typeface="Times New Roman" panose="02020603050405020304" pitchFamily="18" charset="0"/>
                <a:cs typeface="Times New Roman" panose="02020603050405020304" pitchFamily="18" charset="0"/>
              </a:rPr>
              <a:t>Conclusion:</a:t>
            </a:r>
            <a:endParaRPr lang="en-IN" dirty="0">
              <a:latin typeface="Times New Roman" panose="02020603050405020304" pitchFamily="18" charset="0"/>
              <a:cs typeface="Times New Roman" panose="02020603050405020304" pitchFamily="18" charset="0"/>
            </a:endParaRPr>
          </a:p>
        </p:txBody>
      </p:sp>
      <p:sp>
        <p:nvSpPr>
          <p:cNvPr id="3" name="Slide Number Placeholder 2">
            <a:extLst>
              <a:ext uri="{FF2B5EF4-FFF2-40B4-BE49-F238E27FC236}">
                <a16:creationId xmlns:a16="http://schemas.microsoft.com/office/drawing/2014/main" id="{B4A1AF67-CA04-AE58-7D48-042C0925CD62}"/>
              </a:ext>
            </a:extLst>
          </p:cNvPr>
          <p:cNvSpPr>
            <a:spLocks noGrp="1"/>
          </p:cNvSpPr>
          <p:nvPr>
            <p:ph type="sldNum" sz="quarter" idx="12"/>
          </p:nvPr>
        </p:nvSpPr>
        <p:spPr/>
        <p:txBody>
          <a:bodyPr/>
          <a:lstStyle/>
          <a:p>
            <a:fld id="{C263D6C4-4840-40CC-AC84-17E24B3B7BDE}" type="slidenum">
              <a:rPr lang="en-US" noProof="0" smtClean="0"/>
              <a:pPr/>
              <a:t>12</a:t>
            </a:fld>
            <a:endParaRPr lang="en-US" noProof="0" dirty="0"/>
          </a:p>
        </p:txBody>
      </p:sp>
      <p:sp>
        <p:nvSpPr>
          <p:cNvPr id="4" name="Content Placeholder 3">
            <a:extLst>
              <a:ext uri="{FF2B5EF4-FFF2-40B4-BE49-F238E27FC236}">
                <a16:creationId xmlns:a16="http://schemas.microsoft.com/office/drawing/2014/main" id="{FE0F358F-BEC3-1799-0578-517764943023}"/>
              </a:ext>
            </a:extLst>
          </p:cNvPr>
          <p:cNvSpPr>
            <a:spLocks noGrp="1"/>
          </p:cNvSpPr>
          <p:nvPr>
            <p:ph idx="1"/>
          </p:nvPr>
        </p:nvSpPr>
        <p:spPr>
          <a:xfrm>
            <a:off x="488382" y="2146299"/>
            <a:ext cx="11215235" cy="4351338"/>
          </a:xfrm>
        </p:spPr>
        <p:txBody>
          <a:bodyPr>
            <a:normAutofit/>
          </a:bodyPr>
          <a:lstStyle/>
          <a:p>
            <a:r>
              <a:rPr lang="en-US" sz="2200" dirty="0">
                <a:latin typeface="Times New Roman" panose="02020603050405020304" pitchFamily="18" charset="0"/>
                <a:cs typeface="Times New Roman" panose="02020603050405020304" pitchFamily="18" charset="0"/>
              </a:rPr>
              <a:t>A radar based, single-frame, multiclass road user detection method. It exploits class information in low-level radar data by applying a specially designed neural network to a cropped block of the radar cube around each radar target and the target-level features. </a:t>
            </a:r>
          </a:p>
          <a:p>
            <a:r>
              <a:rPr lang="en-US" sz="2200" dirty="0">
                <a:latin typeface="Times New Roman" panose="02020603050405020304" pitchFamily="18" charset="0"/>
                <a:cs typeface="Times New Roman" panose="02020603050405020304" pitchFamily="18" charset="0"/>
              </a:rPr>
              <a:t>A clustering step was introduced to create object proposals. </a:t>
            </a:r>
          </a:p>
          <a:p>
            <a:r>
              <a:rPr lang="en-US" sz="2200" dirty="0">
                <a:latin typeface="Times New Roman" panose="02020603050405020304" pitchFamily="18" charset="0"/>
                <a:cs typeface="Times New Roman" panose="02020603050405020304" pitchFamily="18" charset="0"/>
              </a:rPr>
              <a:t>the proposed method outperforms the baselines overall in object-wise classification by yielding an average F1 score of 0.56 </a:t>
            </a:r>
          </a:p>
          <a:p>
            <a:r>
              <a:rPr lang="en-US" sz="2200" dirty="0">
                <a:latin typeface="Times New Roman" panose="02020603050405020304" pitchFamily="18" charset="0"/>
                <a:cs typeface="Times New Roman" panose="02020603050405020304" pitchFamily="18" charset="0"/>
              </a:rPr>
              <a:t>Temporal integration and/or tracking of objects could further improve the method’s performance and usability. </a:t>
            </a:r>
          </a:p>
          <a:p>
            <a:pPr marL="0" indent="0">
              <a:buNone/>
            </a:pPr>
            <a:r>
              <a:rPr lang="en-US" sz="2200" dirty="0">
                <a:latin typeface="Times New Roman" panose="02020603050405020304" pitchFamily="18" charset="0"/>
                <a:cs typeface="Times New Roman" panose="02020603050405020304" pitchFamily="18" charset="0"/>
              </a:rPr>
              <a:t>Reference:</a:t>
            </a:r>
          </a:p>
          <a:p>
            <a:pPr>
              <a:buFont typeface="Wingdings" panose="05000000000000000000" pitchFamily="2" charset="2"/>
              <a:buChar char="Ø"/>
            </a:pPr>
            <a:r>
              <a:rPr lang="en-US" sz="1600" b="0" i="0" dirty="0" err="1">
                <a:effectLst/>
                <a:latin typeface="Times New Roman" panose="02020603050405020304" pitchFamily="18" charset="0"/>
                <a:cs typeface="Times New Roman" panose="02020603050405020304" pitchFamily="18" charset="0"/>
              </a:rPr>
              <a:t>Palffy</a:t>
            </a:r>
            <a:r>
              <a:rPr lang="en-US" sz="1600" b="0" i="0" dirty="0">
                <a:effectLst/>
                <a:latin typeface="Times New Roman" panose="02020603050405020304" pitchFamily="18" charset="0"/>
                <a:cs typeface="Times New Roman" panose="02020603050405020304" pitchFamily="18" charset="0"/>
              </a:rPr>
              <a:t>, Andras, et al. "CNN based road user detection using the 3D radar cube." </a:t>
            </a:r>
            <a:r>
              <a:rPr lang="en-US" sz="1600" b="0" i="1" dirty="0">
                <a:effectLst/>
                <a:latin typeface="Times New Roman" panose="02020603050405020304" pitchFamily="18" charset="0"/>
                <a:cs typeface="Times New Roman" panose="02020603050405020304" pitchFamily="18" charset="0"/>
              </a:rPr>
              <a:t>IEEE Robotics and Automation Letters</a:t>
            </a:r>
            <a:r>
              <a:rPr lang="en-US" sz="1600" b="0" i="0" dirty="0">
                <a:effectLst/>
                <a:latin typeface="Times New Roman" panose="02020603050405020304" pitchFamily="18" charset="0"/>
                <a:cs typeface="Times New Roman" panose="02020603050405020304" pitchFamily="18" charset="0"/>
              </a:rPr>
              <a:t> 5.2 (2020): 1263-1270.</a:t>
            </a:r>
            <a:endParaRPr lang="en-IN" sz="2200" dirty="0">
              <a:latin typeface="Times New Roman" panose="02020603050405020304" pitchFamily="18" charset="0"/>
              <a:cs typeface="Times New Roman" panose="02020603050405020304" pitchFamily="18" charset="0"/>
            </a:endParaRPr>
          </a:p>
        </p:txBody>
      </p:sp>
      <p:pic>
        <p:nvPicPr>
          <p:cNvPr id="5" name="Picture 2">
            <a:extLst>
              <a:ext uri="{FF2B5EF4-FFF2-40B4-BE49-F238E27FC236}">
                <a16:creationId xmlns:a16="http://schemas.microsoft.com/office/drawing/2014/main" id="{5E686BD2-B412-638C-7022-7FA94C749D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781" y="-208119"/>
            <a:ext cx="3434468" cy="178901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0469F4A3-19FF-37D2-1FBA-2B8C2AC8CF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63841" y="177800"/>
            <a:ext cx="1334932" cy="122071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D78281FA-1A92-76A8-5E4A-814D6C3DC436}"/>
              </a:ext>
            </a:extLst>
          </p:cNvPr>
          <p:cNvSpPr txBox="1"/>
          <p:nvPr/>
        </p:nvSpPr>
        <p:spPr>
          <a:xfrm>
            <a:off x="5373175" y="6497637"/>
            <a:ext cx="1145520" cy="246221"/>
          </a:xfrm>
          <a:prstGeom prst="rect">
            <a:avLst/>
          </a:prstGeom>
          <a:noFill/>
        </p:spPr>
        <p:txBody>
          <a:bodyPr wrap="square">
            <a:spAutoFit/>
          </a:bodyPr>
          <a:lstStyle/>
          <a:p>
            <a:r>
              <a:rPr lang="en-IN" sz="1000" b="1" dirty="0">
                <a:solidFill>
                  <a:schemeClr val="bg1"/>
                </a:solidFill>
              </a:rPr>
              <a:t>MAGIC@KARE</a:t>
            </a:r>
          </a:p>
        </p:txBody>
      </p:sp>
    </p:spTree>
    <p:extLst>
      <p:ext uri="{BB962C8B-B14F-4D97-AF65-F5344CB8AC3E}">
        <p14:creationId xmlns:p14="http://schemas.microsoft.com/office/powerpoint/2010/main" val="12505996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8BCD24-39A5-3F6F-206C-BDC0F30259B2}"/>
              </a:ext>
            </a:extLst>
          </p:cNvPr>
          <p:cNvSpPr>
            <a:spLocks noGrp="1"/>
          </p:cNvSpPr>
          <p:nvPr>
            <p:ph type="title"/>
          </p:nvPr>
        </p:nvSpPr>
        <p:spPr/>
        <p:txBody>
          <a:bodyPr/>
          <a:lstStyle/>
          <a:p>
            <a:endParaRPr lang="en-IN"/>
          </a:p>
        </p:txBody>
      </p:sp>
      <p:sp>
        <p:nvSpPr>
          <p:cNvPr id="3" name="Slide Number Placeholder 2">
            <a:extLst>
              <a:ext uri="{FF2B5EF4-FFF2-40B4-BE49-F238E27FC236}">
                <a16:creationId xmlns:a16="http://schemas.microsoft.com/office/drawing/2014/main" id="{E47EA575-57FC-B967-D631-97E2398665C5}"/>
              </a:ext>
            </a:extLst>
          </p:cNvPr>
          <p:cNvSpPr>
            <a:spLocks noGrp="1"/>
          </p:cNvSpPr>
          <p:nvPr>
            <p:ph type="sldNum" sz="quarter" idx="12"/>
          </p:nvPr>
        </p:nvSpPr>
        <p:spPr/>
        <p:txBody>
          <a:bodyPr/>
          <a:lstStyle/>
          <a:p>
            <a:fld id="{C263D6C4-4840-40CC-AC84-17E24B3B7BDE}" type="slidenum">
              <a:rPr lang="en-US" noProof="0" smtClean="0"/>
              <a:pPr/>
              <a:t>13</a:t>
            </a:fld>
            <a:endParaRPr lang="en-US" noProof="0" dirty="0"/>
          </a:p>
        </p:txBody>
      </p:sp>
      <p:sp>
        <p:nvSpPr>
          <p:cNvPr id="4" name="Content Placeholder 3">
            <a:extLst>
              <a:ext uri="{FF2B5EF4-FFF2-40B4-BE49-F238E27FC236}">
                <a16:creationId xmlns:a16="http://schemas.microsoft.com/office/drawing/2014/main" id="{AAD2B63C-11AB-03E4-3CFC-1155E71EFD5C}"/>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31124324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875C19A-1AAE-476A-A316-A2CF92D763D3}"/>
              </a:ext>
            </a:extLst>
          </p:cNvPr>
          <p:cNvSpPr>
            <a:spLocks noGrp="1"/>
          </p:cNvSpPr>
          <p:nvPr>
            <p:ph type="title"/>
          </p:nvPr>
        </p:nvSpPr>
        <p:spPr>
          <a:xfrm>
            <a:off x="497576" y="1017377"/>
            <a:ext cx="3237661" cy="535531"/>
          </a:xfrm>
        </p:spPr>
        <p:txBody>
          <a:bodyPr/>
          <a:lstStyle/>
          <a:p>
            <a:r>
              <a:rPr lang="en-US" dirty="0"/>
              <a:t>INTRODUCTION:</a:t>
            </a:r>
          </a:p>
        </p:txBody>
      </p:sp>
      <p:sp>
        <p:nvSpPr>
          <p:cNvPr id="10" name="Text Placeholder 9">
            <a:extLst>
              <a:ext uri="{FF2B5EF4-FFF2-40B4-BE49-F238E27FC236}">
                <a16:creationId xmlns:a16="http://schemas.microsoft.com/office/drawing/2014/main" id="{EF2BC084-E6DB-4DE7-B309-042A85EBA700}"/>
              </a:ext>
            </a:extLst>
          </p:cNvPr>
          <p:cNvSpPr>
            <a:spLocks noGrp="1"/>
          </p:cNvSpPr>
          <p:nvPr>
            <p:ph type="body" sz="quarter" idx="13"/>
          </p:nvPr>
        </p:nvSpPr>
        <p:spPr>
          <a:xfrm>
            <a:off x="497576" y="1552908"/>
            <a:ext cx="10239556" cy="4093243"/>
          </a:xfrm>
        </p:spPr>
        <p:txBody>
          <a:bodyPr/>
          <a:lstStyle/>
          <a:p>
            <a:r>
              <a:rPr lang="en-US" sz="2400" b="1" dirty="0">
                <a:latin typeface="Times New Roman" panose="02020603050405020304" pitchFamily="18" charset="0"/>
                <a:cs typeface="Times New Roman" panose="02020603050405020304" pitchFamily="18" charset="0"/>
              </a:rPr>
              <a:t>Sensor Fusion:</a:t>
            </a:r>
          </a:p>
          <a:p>
            <a:r>
              <a:rPr lang="en-US" sz="2000" b="0" i="0" dirty="0">
                <a:effectLst/>
                <a:latin typeface="Times New Roman" panose="02020603050405020304" pitchFamily="18" charset="0"/>
                <a:cs typeface="Times New Roman" panose="02020603050405020304" pitchFamily="18" charset="0"/>
              </a:rPr>
              <a:t>Sensor fusion is the process of combining data from multiple sensors to provide                                  a more comprehensive and accurate representation of the environment or system being monitored.</a:t>
            </a:r>
            <a:endParaRPr lang="en-US" sz="2000" b="1" i="0" dirty="0">
              <a:effectLst/>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T</a:t>
            </a:r>
            <a:r>
              <a:rPr lang="en-US" sz="2000" i="0" dirty="0">
                <a:effectLst/>
                <a:latin typeface="Times New Roman" panose="02020603050405020304" pitchFamily="18" charset="0"/>
                <a:cs typeface="Times New Roman" panose="02020603050405020304" pitchFamily="18" charset="0"/>
              </a:rPr>
              <a:t>he ability to bring together inputs from multiple radars and cameras to form a single model or image of the environment around a vehicle. </a:t>
            </a:r>
          </a:p>
          <a:p>
            <a:r>
              <a:rPr lang="en-US" sz="2000" b="0" i="0" dirty="0">
                <a:effectLst/>
                <a:latin typeface="Times New Roman" panose="02020603050405020304" pitchFamily="18" charset="0"/>
                <a:cs typeface="Times New Roman" panose="02020603050405020304" pitchFamily="18" charset="0"/>
              </a:rPr>
              <a:t>The resulting model is more accurate because it balances the strengths of the different sensors.</a:t>
            </a:r>
          </a:p>
          <a:p>
            <a:r>
              <a:rPr lang="en-US" sz="2400" b="1" i="0" dirty="0">
                <a:effectLst/>
                <a:latin typeface="Times New Roman" panose="02020603050405020304" pitchFamily="18" charset="0"/>
                <a:cs typeface="Times New Roman" panose="02020603050405020304" pitchFamily="18" charset="0"/>
              </a:rPr>
              <a:t>Calibration:</a:t>
            </a:r>
          </a:p>
          <a:p>
            <a:pPr algn="l"/>
            <a:r>
              <a:rPr lang="en-US" sz="2000" b="0" i="0" dirty="0">
                <a:effectLst/>
                <a:latin typeface="Times New Roman" panose="02020603050405020304" pitchFamily="18" charset="0"/>
                <a:cs typeface="Times New Roman" panose="02020603050405020304" pitchFamily="18" charset="0"/>
              </a:rPr>
              <a:t>It is the process where a sensor is adjusted, as accurately or error free as possible. With this , errors that occur through sensors are measured. </a:t>
            </a:r>
          </a:p>
          <a:p>
            <a:pPr algn="l"/>
            <a:r>
              <a:rPr lang="en-US" sz="2000" b="0" i="0" dirty="0">
                <a:effectLst/>
                <a:latin typeface="Times New Roman" panose="02020603050405020304" pitchFamily="18" charset="0"/>
                <a:cs typeface="Times New Roman" panose="02020603050405020304" pitchFamily="18" charset="0"/>
              </a:rPr>
              <a:t>The goal of calibration is to make the measurement system produce results that are as close as possible to the true values of the quantities being measured.</a:t>
            </a:r>
          </a:p>
        </p:txBody>
      </p:sp>
      <p:sp>
        <p:nvSpPr>
          <p:cNvPr id="2" name="Slide Number Placeholder 1">
            <a:extLst>
              <a:ext uri="{FF2B5EF4-FFF2-40B4-BE49-F238E27FC236}">
                <a16:creationId xmlns:a16="http://schemas.microsoft.com/office/drawing/2014/main" id="{BE9800F6-D571-48C4-8466-12AA1ADB6599}"/>
              </a:ext>
            </a:extLst>
          </p:cNvPr>
          <p:cNvSpPr>
            <a:spLocks noGrp="1"/>
          </p:cNvSpPr>
          <p:nvPr>
            <p:ph type="sldNum" sz="quarter" idx="12"/>
          </p:nvPr>
        </p:nvSpPr>
        <p:spPr/>
        <p:txBody>
          <a:bodyPr/>
          <a:lstStyle/>
          <a:p>
            <a:fld id="{C263D6C4-4840-40CC-AC84-17E24B3B7BDE}" type="slidenum">
              <a:rPr lang="en-US" smtClean="0"/>
              <a:pPr/>
              <a:t>14</a:t>
            </a:fld>
            <a:endParaRPr lang="en-US" dirty="0"/>
          </a:p>
        </p:txBody>
      </p:sp>
      <p:pic>
        <p:nvPicPr>
          <p:cNvPr id="3" name="Picture 2">
            <a:extLst>
              <a:ext uri="{FF2B5EF4-FFF2-40B4-BE49-F238E27FC236}">
                <a16:creationId xmlns:a16="http://schemas.microsoft.com/office/drawing/2014/main" id="{422D534D-73D2-6747-69B0-C3F04CED1F7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7034" y="-129553"/>
            <a:ext cx="2424023" cy="126267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a:extLst>
              <a:ext uri="{FF2B5EF4-FFF2-40B4-BE49-F238E27FC236}">
                <a16:creationId xmlns:a16="http://schemas.microsoft.com/office/drawing/2014/main" id="{8B3A6DAE-BE18-9276-AB1B-F93659DC9A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63841" y="177800"/>
            <a:ext cx="1334932" cy="1220713"/>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AEF4109B-183E-AAD5-3925-7D846F1DD8AD}"/>
              </a:ext>
            </a:extLst>
          </p:cNvPr>
          <p:cNvSpPr txBox="1"/>
          <p:nvPr/>
        </p:nvSpPr>
        <p:spPr>
          <a:xfrm>
            <a:off x="5373175" y="6497637"/>
            <a:ext cx="1145520" cy="246221"/>
          </a:xfrm>
          <a:prstGeom prst="rect">
            <a:avLst/>
          </a:prstGeom>
          <a:noFill/>
        </p:spPr>
        <p:txBody>
          <a:bodyPr wrap="square">
            <a:spAutoFit/>
          </a:bodyPr>
          <a:lstStyle/>
          <a:p>
            <a:r>
              <a:rPr lang="en-IN" sz="1000" b="1" dirty="0">
                <a:solidFill>
                  <a:schemeClr val="bg1"/>
                </a:solidFill>
              </a:rPr>
              <a:t>MAGIC@KARE</a:t>
            </a:r>
          </a:p>
        </p:txBody>
      </p:sp>
    </p:spTree>
    <p:extLst>
      <p:ext uri="{BB962C8B-B14F-4D97-AF65-F5344CB8AC3E}">
        <p14:creationId xmlns:p14="http://schemas.microsoft.com/office/powerpoint/2010/main" val="3733486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78A421-B89B-8CC5-2B2D-23D0D9437E0B}"/>
              </a:ext>
            </a:extLst>
          </p:cNvPr>
          <p:cNvSpPr>
            <a:spLocks noGrp="1"/>
          </p:cNvSpPr>
          <p:nvPr>
            <p:ph type="title"/>
          </p:nvPr>
        </p:nvSpPr>
        <p:spPr>
          <a:xfrm>
            <a:off x="444500" y="1089854"/>
            <a:ext cx="11214100" cy="535531"/>
          </a:xfrm>
        </p:spPr>
        <p:txBody>
          <a:bodyPr/>
          <a:lstStyle/>
          <a:p>
            <a:r>
              <a:rPr lang="en-US" dirty="0"/>
              <a:t>SENSOR CALIBRATION:</a:t>
            </a:r>
            <a:endParaRPr lang="en-IN" dirty="0"/>
          </a:p>
        </p:txBody>
      </p:sp>
      <p:sp>
        <p:nvSpPr>
          <p:cNvPr id="3" name="Slide Number Placeholder 2">
            <a:extLst>
              <a:ext uri="{FF2B5EF4-FFF2-40B4-BE49-F238E27FC236}">
                <a16:creationId xmlns:a16="http://schemas.microsoft.com/office/drawing/2014/main" id="{FB8F8B3D-1062-F558-9F53-9D0C2F680465}"/>
              </a:ext>
            </a:extLst>
          </p:cNvPr>
          <p:cNvSpPr>
            <a:spLocks noGrp="1"/>
          </p:cNvSpPr>
          <p:nvPr>
            <p:ph type="sldNum" sz="quarter" idx="12"/>
          </p:nvPr>
        </p:nvSpPr>
        <p:spPr/>
        <p:txBody>
          <a:bodyPr/>
          <a:lstStyle/>
          <a:p>
            <a:fld id="{C263D6C4-4840-40CC-AC84-17E24B3B7BDE}" type="slidenum">
              <a:rPr lang="en-US" noProof="0" smtClean="0"/>
              <a:pPr/>
              <a:t>15</a:t>
            </a:fld>
            <a:endParaRPr lang="en-US" noProof="0" dirty="0"/>
          </a:p>
        </p:txBody>
      </p:sp>
      <p:sp>
        <p:nvSpPr>
          <p:cNvPr id="4" name="Text Placeholder 3">
            <a:extLst>
              <a:ext uri="{FF2B5EF4-FFF2-40B4-BE49-F238E27FC236}">
                <a16:creationId xmlns:a16="http://schemas.microsoft.com/office/drawing/2014/main" id="{DBD47B47-CE31-0D70-78EC-FA27F35141E5}"/>
              </a:ext>
            </a:extLst>
          </p:cNvPr>
          <p:cNvSpPr>
            <a:spLocks noGrp="1"/>
          </p:cNvSpPr>
          <p:nvPr>
            <p:ph type="body" sz="quarter" idx="13"/>
          </p:nvPr>
        </p:nvSpPr>
        <p:spPr>
          <a:xfrm>
            <a:off x="444500" y="1832419"/>
            <a:ext cx="8932413" cy="4172954"/>
          </a:xfrm>
        </p:spPr>
        <p:txBody>
          <a:bodyPr/>
          <a:lstStyle/>
          <a:p>
            <a:r>
              <a:rPr lang="en-US" sz="2000" dirty="0">
                <a:latin typeface="Times New Roman" panose="02020603050405020304" pitchFamily="18" charset="0"/>
                <a:cs typeface="Times New Roman" panose="02020603050405020304" pitchFamily="18" charset="0"/>
              </a:rPr>
              <a:t>With the significant advancement of sensor and communication technology                   and the reliable application of obstacle detection techniques and algorithms, automated driving is becoming a pivotal technology that can revolutionize the future of transportation and mobility</a:t>
            </a:r>
          </a:p>
          <a:p>
            <a:r>
              <a:rPr lang="en-US" sz="2000" dirty="0">
                <a:latin typeface="Times New Roman" panose="02020603050405020304" pitchFamily="18" charset="0"/>
                <a:cs typeface="Times New Roman" panose="02020603050405020304" pitchFamily="18" charset="0"/>
              </a:rPr>
              <a:t>Sensors are fundamental to the perception of vehicle surroundings in an automated driving system, and the use and performance of multiple integrated sensors can directly determine the safety and feasibility of automated driving vehicles.</a:t>
            </a:r>
          </a:p>
          <a:p>
            <a:r>
              <a:rPr lang="en-US" sz="2000" dirty="0">
                <a:latin typeface="Times New Roman" panose="02020603050405020304" pitchFamily="18" charset="0"/>
                <a:cs typeface="Times New Roman" panose="02020603050405020304" pitchFamily="18" charset="0"/>
              </a:rPr>
              <a:t>Sensor calibration is the foundation block of any autonomous system and its constituent sensors and must be performed correctly before sensor fusion and obstacle detection processes may be implemented.</a:t>
            </a:r>
            <a:endParaRPr lang="en-IN" sz="20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EB586125-6C89-66CF-5FB1-3CAE1BE415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7034" y="-129553"/>
            <a:ext cx="2424023" cy="126267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A024226B-31EC-F70F-F800-CDE1890FC1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63841" y="177800"/>
            <a:ext cx="1334932" cy="122071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2F0C06B4-A0BB-E079-B408-1ED68291069D}"/>
              </a:ext>
            </a:extLst>
          </p:cNvPr>
          <p:cNvSpPr txBox="1"/>
          <p:nvPr/>
        </p:nvSpPr>
        <p:spPr>
          <a:xfrm>
            <a:off x="5373175" y="6497637"/>
            <a:ext cx="1145520" cy="246221"/>
          </a:xfrm>
          <a:prstGeom prst="rect">
            <a:avLst/>
          </a:prstGeom>
          <a:noFill/>
        </p:spPr>
        <p:txBody>
          <a:bodyPr wrap="square">
            <a:spAutoFit/>
          </a:bodyPr>
          <a:lstStyle/>
          <a:p>
            <a:r>
              <a:rPr lang="en-IN" sz="1000" b="1" dirty="0">
                <a:solidFill>
                  <a:schemeClr val="bg1"/>
                </a:solidFill>
              </a:rPr>
              <a:t>MAGIC@KARE</a:t>
            </a:r>
          </a:p>
        </p:txBody>
      </p:sp>
    </p:spTree>
    <p:extLst>
      <p:ext uri="{BB962C8B-B14F-4D97-AF65-F5344CB8AC3E}">
        <p14:creationId xmlns:p14="http://schemas.microsoft.com/office/powerpoint/2010/main" val="36601653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4E56FB-2A6B-CC07-ABB9-F5522749D20A}"/>
              </a:ext>
            </a:extLst>
          </p:cNvPr>
          <p:cNvSpPr>
            <a:spLocks noGrp="1"/>
          </p:cNvSpPr>
          <p:nvPr>
            <p:ph type="title"/>
          </p:nvPr>
        </p:nvSpPr>
        <p:spPr>
          <a:xfrm>
            <a:off x="584673" y="1287339"/>
            <a:ext cx="11214100" cy="535531"/>
          </a:xfrm>
        </p:spPr>
        <p:txBody>
          <a:bodyPr/>
          <a:lstStyle/>
          <a:p>
            <a:r>
              <a:rPr lang="en-US" dirty="0"/>
              <a:t>OBJECTIVE:</a:t>
            </a:r>
            <a:endParaRPr lang="en-IN" dirty="0"/>
          </a:p>
        </p:txBody>
      </p:sp>
      <p:sp>
        <p:nvSpPr>
          <p:cNvPr id="3" name="Slide Number Placeholder 2">
            <a:extLst>
              <a:ext uri="{FF2B5EF4-FFF2-40B4-BE49-F238E27FC236}">
                <a16:creationId xmlns:a16="http://schemas.microsoft.com/office/drawing/2014/main" id="{64F84843-9F82-F78A-32BD-19663D50AB90}"/>
              </a:ext>
            </a:extLst>
          </p:cNvPr>
          <p:cNvSpPr>
            <a:spLocks noGrp="1"/>
          </p:cNvSpPr>
          <p:nvPr>
            <p:ph type="sldNum" sz="quarter" idx="12"/>
          </p:nvPr>
        </p:nvSpPr>
        <p:spPr/>
        <p:txBody>
          <a:bodyPr/>
          <a:lstStyle/>
          <a:p>
            <a:fld id="{C263D6C4-4840-40CC-AC84-17E24B3B7BDE}" type="slidenum">
              <a:rPr lang="en-US" noProof="0" smtClean="0"/>
              <a:pPr/>
              <a:t>16</a:t>
            </a:fld>
            <a:endParaRPr lang="en-US" noProof="0" dirty="0"/>
          </a:p>
        </p:txBody>
      </p:sp>
      <p:sp>
        <p:nvSpPr>
          <p:cNvPr id="4" name="Text Placeholder 3">
            <a:extLst>
              <a:ext uri="{FF2B5EF4-FFF2-40B4-BE49-F238E27FC236}">
                <a16:creationId xmlns:a16="http://schemas.microsoft.com/office/drawing/2014/main" id="{2F6941AA-A144-3E17-F793-CE94CB2321CA}"/>
              </a:ext>
            </a:extLst>
          </p:cNvPr>
          <p:cNvSpPr>
            <a:spLocks noGrp="1"/>
          </p:cNvSpPr>
          <p:nvPr>
            <p:ph type="body" sz="quarter" idx="13"/>
          </p:nvPr>
        </p:nvSpPr>
        <p:spPr>
          <a:xfrm>
            <a:off x="858568" y="2091211"/>
            <a:ext cx="7716089" cy="4093243"/>
          </a:xfrm>
        </p:spPr>
        <p:txBody>
          <a:bodyPr/>
          <a:lstStyle/>
          <a:p>
            <a:pPr algn="l"/>
            <a:r>
              <a:rPr lang="en-US" sz="2000" b="0" i="0" dirty="0">
                <a:effectLst/>
                <a:latin typeface="Times New Roman" panose="02020603050405020304" pitchFamily="18" charset="0"/>
                <a:cs typeface="Times New Roman" panose="02020603050405020304" pitchFamily="18" charset="0"/>
              </a:rPr>
              <a:t>The objective of calibration in sensor fusion is to improve the accuracy and reliability of the fused data obtained from multiple sensors. </a:t>
            </a:r>
          </a:p>
          <a:p>
            <a:pPr algn="l"/>
            <a:r>
              <a:rPr lang="en-US" sz="2000" b="0" i="0" dirty="0">
                <a:effectLst/>
                <a:latin typeface="Times New Roman" panose="02020603050405020304" pitchFamily="18" charset="0"/>
                <a:cs typeface="Times New Roman" panose="02020603050405020304" pitchFamily="18" charset="0"/>
              </a:rPr>
              <a:t>The process of combining data from multiple sensors to provide a more comprehensive and accurate representation of the environment or system being monitored. </a:t>
            </a:r>
          </a:p>
          <a:p>
            <a:pPr algn="l"/>
            <a:r>
              <a:rPr lang="en-US" sz="2000" b="0" i="0" dirty="0">
                <a:effectLst/>
                <a:latin typeface="Times New Roman" panose="02020603050405020304" pitchFamily="18" charset="0"/>
                <a:cs typeface="Times New Roman" panose="02020603050405020304" pitchFamily="18" charset="0"/>
              </a:rPr>
              <a:t>However, each individual sensor has its own limitations and errors, which can affect the accuracy of the fused data.</a:t>
            </a:r>
          </a:p>
          <a:p>
            <a:pPr algn="l"/>
            <a:r>
              <a:rPr lang="en-US" sz="2000" dirty="0">
                <a:latin typeface="Times New Roman" panose="02020603050405020304" pitchFamily="18" charset="0"/>
                <a:cs typeface="Times New Roman" panose="02020603050405020304" pitchFamily="18" charset="0"/>
              </a:rPr>
              <a:t>This research is to provide efficient in-depth coverage of Camera and Rader signal processing.</a:t>
            </a:r>
          </a:p>
        </p:txBody>
      </p:sp>
      <p:pic>
        <p:nvPicPr>
          <p:cNvPr id="5" name="Picture 4">
            <a:extLst>
              <a:ext uri="{FF2B5EF4-FFF2-40B4-BE49-F238E27FC236}">
                <a16:creationId xmlns:a16="http://schemas.microsoft.com/office/drawing/2014/main" id="{D0D0F091-B2CB-5965-E2E8-37A8F5F8A8C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7034" y="-129553"/>
            <a:ext cx="2424023" cy="126267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A0A143D7-323D-5E4E-A72F-75DFA2DAFE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63841" y="177800"/>
            <a:ext cx="1334932" cy="1220713"/>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34CD01B7-12FE-6709-04B9-48D7869E342A}"/>
              </a:ext>
            </a:extLst>
          </p:cNvPr>
          <p:cNvSpPr txBox="1"/>
          <p:nvPr/>
        </p:nvSpPr>
        <p:spPr>
          <a:xfrm>
            <a:off x="5373175" y="6497637"/>
            <a:ext cx="1145520" cy="246221"/>
          </a:xfrm>
          <a:prstGeom prst="rect">
            <a:avLst/>
          </a:prstGeom>
          <a:noFill/>
        </p:spPr>
        <p:txBody>
          <a:bodyPr wrap="square">
            <a:spAutoFit/>
          </a:bodyPr>
          <a:lstStyle/>
          <a:p>
            <a:r>
              <a:rPr lang="en-IN" sz="1000" b="1" dirty="0">
                <a:solidFill>
                  <a:schemeClr val="bg1"/>
                </a:solidFill>
              </a:rPr>
              <a:t>MAGIC@KARE</a:t>
            </a:r>
          </a:p>
        </p:txBody>
      </p:sp>
    </p:spTree>
    <p:extLst>
      <p:ext uri="{BB962C8B-B14F-4D97-AF65-F5344CB8AC3E}">
        <p14:creationId xmlns:p14="http://schemas.microsoft.com/office/powerpoint/2010/main" val="12692836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E8C65A-020F-C35F-9A72-E5964E6A20E2}"/>
              </a:ext>
            </a:extLst>
          </p:cNvPr>
          <p:cNvSpPr>
            <a:spLocks noGrp="1"/>
          </p:cNvSpPr>
          <p:nvPr>
            <p:ph type="title"/>
          </p:nvPr>
        </p:nvSpPr>
        <p:spPr>
          <a:xfrm>
            <a:off x="444500" y="1089854"/>
            <a:ext cx="11214100" cy="535531"/>
          </a:xfrm>
        </p:spPr>
        <p:txBody>
          <a:bodyPr/>
          <a:lstStyle/>
          <a:p>
            <a:r>
              <a:rPr lang="en-US" dirty="0"/>
              <a:t>LITERATURE SURVEY:</a:t>
            </a:r>
            <a:endParaRPr lang="en-IN" dirty="0"/>
          </a:p>
        </p:txBody>
      </p:sp>
      <p:sp>
        <p:nvSpPr>
          <p:cNvPr id="3" name="Slide Number Placeholder 2">
            <a:extLst>
              <a:ext uri="{FF2B5EF4-FFF2-40B4-BE49-F238E27FC236}">
                <a16:creationId xmlns:a16="http://schemas.microsoft.com/office/drawing/2014/main" id="{4F5CB79D-69F5-FD1C-F4D4-2DD384538C17}"/>
              </a:ext>
            </a:extLst>
          </p:cNvPr>
          <p:cNvSpPr>
            <a:spLocks noGrp="1"/>
          </p:cNvSpPr>
          <p:nvPr>
            <p:ph type="sldNum" sz="quarter" idx="12"/>
          </p:nvPr>
        </p:nvSpPr>
        <p:spPr/>
        <p:txBody>
          <a:bodyPr/>
          <a:lstStyle/>
          <a:p>
            <a:fld id="{C263D6C4-4840-40CC-AC84-17E24B3B7BDE}" type="slidenum">
              <a:rPr lang="en-US" noProof="0" smtClean="0"/>
              <a:pPr/>
              <a:t>17</a:t>
            </a:fld>
            <a:endParaRPr lang="en-US" noProof="0" dirty="0"/>
          </a:p>
        </p:txBody>
      </p:sp>
      <p:pic>
        <p:nvPicPr>
          <p:cNvPr id="5" name="Picture 4">
            <a:extLst>
              <a:ext uri="{FF2B5EF4-FFF2-40B4-BE49-F238E27FC236}">
                <a16:creationId xmlns:a16="http://schemas.microsoft.com/office/drawing/2014/main" id="{21736036-2ACE-2E55-E91A-E89ED3C9D3B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7034" y="-129553"/>
            <a:ext cx="2424023" cy="126267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5D59FE38-330D-198E-53B9-A11A7BFCE9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63841" y="177800"/>
            <a:ext cx="1334932" cy="122071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C0AFFC0F-5EB3-8F61-FB09-ED1E96A3B9FC}"/>
              </a:ext>
            </a:extLst>
          </p:cNvPr>
          <p:cNvPicPr>
            <a:picLocks noChangeAspect="1"/>
          </p:cNvPicPr>
          <p:nvPr/>
        </p:nvPicPr>
        <p:blipFill>
          <a:blip r:embed="rId4"/>
          <a:stretch>
            <a:fillRect/>
          </a:stretch>
        </p:blipFill>
        <p:spPr>
          <a:xfrm>
            <a:off x="1703537" y="2352528"/>
            <a:ext cx="8062369" cy="3904645"/>
          </a:xfrm>
          <a:prstGeom prst="rect">
            <a:avLst/>
          </a:prstGeom>
        </p:spPr>
      </p:pic>
      <p:sp>
        <p:nvSpPr>
          <p:cNvPr id="10" name="TextBox 9">
            <a:extLst>
              <a:ext uri="{FF2B5EF4-FFF2-40B4-BE49-F238E27FC236}">
                <a16:creationId xmlns:a16="http://schemas.microsoft.com/office/drawing/2014/main" id="{7DB7E3FF-3CE6-7906-D51E-2667B2FD3DF6}"/>
              </a:ext>
            </a:extLst>
          </p:cNvPr>
          <p:cNvSpPr txBox="1"/>
          <p:nvPr/>
        </p:nvSpPr>
        <p:spPr>
          <a:xfrm>
            <a:off x="533400" y="1557343"/>
            <a:ext cx="10402644" cy="707886"/>
          </a:xfrm>
          <a:prstGeom prst="rect">
            <a:avLst/>
          </a:prstGeom>
          <a:noFill/>
        </p:spPr>
        <p:txBody>
          <a:bodyPr wrap="square">
            <a:spAutoFit/>
          </a:bodyPr>
          <a:lstStyle/>
          <a:p>
            <a:r>
              <a:rPr lang="en-US" sz="2000" dirty="0">
                <a:solidFill>
                  <a:schemeClr val="bg1"/>
                </a:solidFill>
                <a:latin typeface="Times New Roman" panose="02020603050405020304" pitchFamily="18" charset="0"/>
                <a:cs typeface="Times New Roman" panose="02020603050405020304" pitchFamily="18" charset="0"/>
              </a:rPr>
              <a:t>An overview of the six distinct levels of driving automation that were described in the Society of Automotive Engineers (SAE)</a:t>
            </a:r>
            <a:endParaRPr lang="en-IN" sz="2000" dirty="0">
              <a:solidFill>
                <a:schemeClr val="bg1"/>
              </a:solidFill>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8FDD1E8C-93EA-6683-DA8B-BD8FD0C917FF}"/>
              </a:ext>
            </a:extLst>
          </p:cNvPr>
          <p:cNvSpPr txBox="1"/>
          <p:nvPr/>
        </p:nvSpPr>
        <p:spPr>
          <a:xfrm>
            <a:off x="5373175" y="6497637"/>
            <a:ext cx="1145520" cy="246221"/>
          </a:xfrm>
          <a:prstGeom prst="rect">
            <a:avLst/>
          </a:prstGeom>
          <a:noFill/>
        </p:spPr>
        <p:txBody>
          <a:bodyPr wrap="square">
            <a:spAutoFit/>
          </a:bodyPr>
          <a:lstStyle/>
          <a:p>
            <a:r>
              <a:rPr lang="en-IN" sz="1000" b="1" dirty="0">
                <a:solidFill>
                  <a:schemeClr val="bg1"/>
                </a:solidFill>
              </a:rPr>
              <a:t>MAGIC@KARE</a:t>
            </a:r>
          </a:p>
        </p:txBody>
      </p:sp>
    </p:spTree>
    <p:extLst>
      <p:ext uri="{BB962C8B-B14F-4D97-AF65-F5344CB8AC3E}">
        <p14:creationId xmlns:p14="http://schemas.microsoft.com/office/powerpoint/2010/main" val="28028381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7B09F59-73E8-264B-700C-EF211081FB35}"/>
              </a:ext>
            </a:extLst>
          </p:cNvPr>
          <p:cNvSpPr>
            <a:spLocks noGrp="1"/>
          </p:cNvSpPr>
          <p:nvPr>
            <p:ph type="sldNum" sz="quarter" idx="12"/>
          </p:nvPr>
        </p:nvSpPr>
        <p:spPr/>
        <p:txBody>
          <a:bodyPr/>
          <a:lstStyle/>
          <a:p>
            <a:fld id="{C263D6C4-4840-40CC-AC84-17E24B3B7BDE}" type="slidenum">
              <a:rPr lang="en-US" noProof="0" smtClean="0"/>
              <a:pPr/>
              <a:t>18</a:t>
            </a:fld>
            <a:endParaRPr lang="en-US" noProof="0" dirty="0"/>
          </a:p>
        </p:txBody>
      </p:sp>
      <p:sp>
        <p:nvSpPr>
          <p:cNvPr id="4" name="Text Placeholder 3">
            <a:extLst>
              <a:ext uri="{FF2B5EF4-FFF2-40B4-BE49-F238E27FC236}">
                <a16:creationId xmlns:a16="http://schemas.microsoft.com/office/drawing/2014/main" id="{79FEF349-1E04-180B-0FCB-9E7E72CDED15}"/>
              </a:ext>
            </a:extLst>
          </p:cNvPr>
          <p:cNvSpPr>
            <a:spLocks noGrp="1"/>
          </p:cNvSpPr>
          <p:nvPr>
            <p:ph type="body" sz="quarter" idx="13"/>
          </p:nvPr>
        </p:nvSpPr>
        <p:spPr/>
        <p:txBody>
          <a:bodyPr/>
          <a:lstStyle/>
          <a:p>
            <a:endParaRPr lang="en-IN" dirty="0"/>
          </a:p>
        </p:txBody>
      </p:sp>
      <p:pic>
        <p:nvPicPr>
          <p:cNvPr id="5" name="Picture 4">
            <a:extLst>
              <a:ext uri="{FF2B5EF4-FFF2-40B4-BE49-F238E27FC236}">
                <a16:creationId xmlns:a16="http://schemas.microsoft.com/office/drawing/2014/main" id="{8788C3E6-98CB-0CAA-54E2-F1402FD99A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7034" y="-129553"/>
            <a:ext cx="2424023" cy="126267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58064410-5843-6B30-C29C-EF3815DC57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00142" y="177800"/>
            <a:ext cx="825973" cy="755301"/>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E18884E9-6D8A-7F17-7E8D-7EF45976ABFF}"/>
              </a:ext>
            </a:extLst>
          </p:cNvPr>
          <p:cNvSpPr txBox="1"/>
          <p:nvPr/>
        </p:nvSpPr>
        <p:spPr>
          <a:xfrm>
            <a:off x="5373175" y="6497637"/>
            <a:ext cx="1145520" cy="246221"/>
          </a:xfrm>
          <a:prstGeom prst="rect">
            <a:avLst/>
          </a:prstGeom>
          <a:noFill/>
        </p:spPr>
        <p:txBody>
          <a:bodyPr wrap="square">
            <a:spAutoFit/>
          </a:bodyPr>
          <a:lstStyle/>
          <a:p>
            <a:r>
              <a:rPr lang="en-IN" sz="1000" b="1" dirty="0">
                <a:solidFill>
                  <a:schemeClr val="bg1"/>
                </a:solidFill>
              </a:rPr>
              <a:t>MAGIC@KARE</a:t>
            </a:r>
          </a:p>
        </p:txBody>
      </p:sp>
      <p:graphicFrame>
        <p:nvGraphicFramePr>
          <p:cNvPr id="2" name="Table 8">
            <a:extLst>
              <a:ext uri="{FF2B5EF4-FFF2-40B4-BE49-F238E27FC236}">
                <a16:creationId xmlns:a16="http://schemas.microsoft.com/office/drawing/2014/main" id="{6E6E2775-9A77-3F43-BF1F-19A46098E90F}"/>
              </a:ext>
            </a:extLst>
          </p:cNvPr>
          <p:cNvGraphicFramePr>
            <a:graphicFrameLocks noGrp="1"/>
          </p:cNvGraphicFramePr>
          <p:nvPr>
            <p:extLst>
              <p:ext uri="{D42A27DB-BD31-4B8C-83A1-F6EECF244321}">
                <p14:modId xmlns:p14="http://schemas.microsoft.com/office/powerpoint/2010/main" val="1306487862"/>
              </p:ext>
            </p:extLst>
          </p:nvPr>
        </p:nvGraphicFramePr>
        <p:xfrm>
          <a:off x="393227" y="1017917"/>
          <a:ext cx="11461890" cy="5366930"/>
        </p:xfrm>
        <a:graphic>
          <a:graphicData uri="http://schemas.openxmlformats.org/drawingml/2006/table">
            <a:tbl>
              <a:tblPr firstRow="1" bandRow="1">
                <a:tableStyleId>{0660B408-B3CF-4A94-85FC-2B1E0A45F4A2}</a:tableStyleId>
              </a:tblPr>
              <a:tblGrid>
                <a:gridCol w="1103652">
                  <a:extLst>
                    <a:ext uri="{9D8B030D-6E8A-4147-A177-3AD203B41FA5}">
                      <a16:colId xmlns:a16="http://schemas.microsoft.com/office/drawing/2014/main" val="2396530783"/>
                    </a:ext>
                  </a:extLst>
                </a:gridCol>
                <a:gridCol w="2613880">
                  <a:extLst>
                    <a:ext uri="{9D8B030D-6E8A-4147-A177-3AD203B41FA5}">
                      <a16:colId xmlns:a16="http://schemas.microsoft.com/office/drawing/2014/main" val="2865184028"/>
                    </a:ext>
                  </a:extLst>
                </a:gridCol>
                <a:gridCol w="7744358">
                  <a:extLst>
                    <a:ext uri="{9D8B030D-6E8A-4147-A177-3AD203B41FA5}">
                      <a16:colId xmlns:a16="http://schemas.microsoft.com/office/drawing/2014/main" val="4179949626"/>
                    </a:ext>
                  </a:extLst>
                </a:gridCol>
              </a:tblGrid>
              <a:tr h="228899">
                <a:tc>
                  <a:txBody>
                    <a:bodyPr/>
                    <a:lstStyle/>
                    <a:p>
                      <a:pPr algn="ctr"/>
                      <a:r>
                        <a:rPr lang="en-US" sz="2000" dirty="0">
                          <a:latin typeface="Times New Roman" panose="02020603050405020304" pitchFamily="18" charset="0"/>
                          <a:cs typeface="Times New Roman" panose="02020603050405020304" pitchFamily="18" charset="0"/>
                        </a:rPr>
                        <a:t>Sl.no</a:t>
                      </a:r>
                      <a:endParaRPr lang="en-IN" sz="20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latin typeface="Times New Roman" panose="02020603050405020304" pitchFamily="18" charset="0"/>
                          <a:cs typeface="Times New Roman" panose="02020603050405020304" pitchFamily="18" charset="0"/>
                        </a:rPr>
                        <a:t>Title of the paper</a:t>
                      </a:r>
                      <a:endParaRPr lang="en-IN" sz="20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latin typeface="Times New Roman" panose="02020603050405020304" pitchFamily="18" charset="0"/>
                          <a:cs typeface="Times New Roman" panose="02020603050405020304" pitchFamily="18" charset="0"/>
                        </a:rPr>
                        <a:t>Summary</a:t>
                      </a:r>
                      <a:endParaRPr lang="en-IN" sz="20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59219540"/>
                  </a:ext>
                </a:extLst>
              </a:tr>
              <a:tr h="1561976">
                <a:tc>
                  <a:txBody>
                    <a:bodyPr/>
                    <a:lstStyle/>
                    <a:p>
                      <a:pPr algn="ctr"/>
                      <a:r>
                        <a:rPr lang="en-US" dirty="0"/>
                        <a:t>1.</a:t>
                      </a:r>
                      <a:endParaRPr lang="en-I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US" sz="2000" dirty="0">
                          <a:latin typeface="Times New Roman" panose="02020603050405020304" pitchFamily="18" charset="0"/>
                          <a:cs typeface="Times New Roman" panose="02020603050405020304" pitchFamily="18" charset="0"/>
                        </a:rPr>
                        <a:t>A Review of Multi-Sensor Fusion System for Large Heavy Vehicles Off Road in Industrial Environments</a:t>
                      </a:r>
                      <a:endParaRPr lang="en-IN" sz="20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US" sz="2000" dirty="0">
                          <a:latin typeface="Times New Roman" panose="02020603050405020304" pitchFamily="18" charset="0"/>
                          <a:cs typeface="Times New Roman" panose="02020603050405020304" pitchFamily="18" charset="0"/>
                        </a:rPr>
                        <a:t>A summary of advantages and disadvantages of perception-based sensors and the architecture of multi-sensor setup for obstacle detection in industrial environments. Moreover, the authors highlighted some of the challenges to temporal synchronize multiple data streams in AD applications</a:t>
                      </a:r>
                      <a:endParaRPr lang="en-IN" sz="20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15975972"/>
                  </a:ext>
                </a:extLst>
              </a:tr>
              <a:tr h="1463391">
                <a:tc>
                  <a:txBody>
                    <a:bodyPr/>
                    <a:lstStyle/>
                    <a:p>
                      <a:pPr algn="ctr"/>
                      <a:r>
                        <a:rPr lang="en-US" dirty="0"/>
                        <a:t>2.</a:t>
                      </a:r>
                      <a:endParaRPr lang="en-I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US" sz="2000" dirty="0">
                          <a:latin typeface="Times New Roman" panose="02020603050405020304" pitchFamily="18" charset="0"/>
                          <a:cs typeface="Times New Roman" panose="02020603050405020304" pitchFamily="18" charset="0"/>
                        </a:rPr>
                        <a:t>A Review of Data Fusion Techniques</a:t>
                      </a:r>
                      <a:endParaRPr lang="en-IN" sz="20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US" sz="2000" dirty="0">
                          <a:latin typeface="Times New Roman" panose="02020603050405020304" pitchFamily="18" charset="0"/>
                          <a:cs typeface="Times New Roman" panose="02020603050405020304" pitchFamily="18" charset="0"/>
                        </a:rPr>
                        <a:t>A discussion of the classification of data fusion techniques based on several criteria and providing a comprehensive overview of the most employed methods and algorithms for data association, state estimation, and decision fusion tasks</a:t>
                      </a:r>
                      <a:endParaRPr lang="en-IN" sz="20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40800309"/>
                  </a:ext>
                </a:extLst>
              </a:tr>
              <a:tr h="1587059">
                <a:tc>
                  <a:txBody>
                    <a:bodyPr/>
                    <a:lstStyle/>
                    <a:p>
                      <a:pPr algn="ctr"/>
                      <a:r>
                        <a:rPr lang="en-US" dirty="0"/>
                        <a:t>3.</a:t>
                      </a:r>
                      <a:endParaRPr lang="en-I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US" sz="2000" dirty="0">
                          <a:latin typeface="Times New Roman" panose="02020603050405020304" pitchFamily="18" charset="0"/>
                          <a:cs typeface="Times New Roman" panose="02020603050405020304" pitchFamily="18" charset="0"/>
                        </a:rPr>
                        <a:t>A Systematic Review on Fusion Techniques and Approaches Used in Applications</a:t>
                      </a:r>
                      <a:endParaRPr lang="en-IN" sz="20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US" sz="2000" dirty="0">
                          <a:latin typeface="Times New Roman" panose="02020603050405020304" pitchFamily="18" charset="0"/>
                          <a:cs typeface="Times New Roman" panose="02020603050405020304" pitchFamily="18" charset="0"/>
                        </a:rPr>
                        <a:t>A discussion of the current state-of-the-art multi-sensor fusion techniques and approaches for various applications such as obstacle detection, localization, and mapping, in three major domains, namely robotics, military, and healthcare</a:t>
                      </a:r>
                      <a:endParaRPr lang="en-IN" sz="20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32102160"/>
                  </a:ext>
                </a:extLst>
              </a:tr>
            </a:tbl>
          </a:graphicData>
        </a:graphic>
      </p:graphicFrame>
    </p:spTree>
    <p:extLst>
      <p:ext uri="{BB962C8B-B14F-4D97-AF65-F5344CB8AC3E}">
        <p14:creationId xmlns:p14="http://schemas.microsoft.com/office/powerpoint/2010/main" val="34124464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4BA7F6E-A5AE-4255-453B-EE2947FD0D58}"/>
              </a:ext>
            </a:extLst>
          </p:cNvPr>
          <p:cNvSpPr>
            <a:spLocks noGrp="1"/>
          </p:cNvSpPr>
          <p:nvPr>
            <p:ph type="sldNum" sz="quarter" idx="12"/>
          </p:nvPr>
        </p:nvSpPr>
        <p:spPr/>
        <p:txBody>
          <a:bodyPr/>
          <a:lstStyle/>
          <a:p>
            <a:fld id="{C263D6C4-4840-40CC-AC84-17E24B3B7BDE}" type="slidenum">
              <a:rPr lang="en-US" noProof="0" smtClean="0"/>
              <a:pPr/>
              <a:t>19</a:t>
            </a:fld>
            <a:endParaRPr lang="en-US" noProof="0" dirty="0"/>
          </a:p>
        </p:txBody>
      </p:sp>
      <p:pic>
        <p:nvPicPr>
          <p:cNvPr id="6" name="Picture 5">
            <a:extLst>
              <a:ext uri="{FF2B5EF4-FFF2-40B4-BE49-F238E27FC236}">
                <a16:creationId xmlns:a16="http://schemas.microsoft.com/office/drawing/2014/main" id="{B897FC71-C9C3-A594-2C1E-E61243809D2C}"/>
              </a:ext>
            </a:extLst>
          </p:cNvPr>
          <p:cNvPicPr>
            <a:picLocks noChangeAspect="1"/>
          </p:cNvPicPr>
          <p:nvPr/>
        </p:nvPicPr>
        <p:blipFill>
          <a:blip r:embed="rId2"/>
          <a:stretch>
            <a:fillRect/>
          </a:stretch>
        </p:blipFill>
        <p:spPr>
          <a:xfrm>
            <a:off x="1512034" y="1450953"/>
            <a:ext cx="8945268" cy="4415009"/>
          </a:xfrm>
          <a:prstGeom prst="rect">
            <a:avLst/>
          </a:prstGeom>
        </p:spPr>
      </p:pic>
      <p:pic>
        <p:nvPicPr>
          <p:cNvPr id="7" name="Picture 6">
            <a:extLst>
              <a:ext uri="{FF2B5EF4-FFF2-40B4-BE49-F238E27FC236}">
                <a16:creationId xmlns:a16="http://schemas.microsoft.com/office/drawing/2014/main" id="{D95B4B69-222A-02F4-84CC-2B61AAE69A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7034" y="-129553"/>
            <a:ext cx="2424023" cy="126267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a:extLst>
              <a:ext uri="{FF2B5EF4-FFF2-40B4-BE49-F238E27FC236}">
                <a16:creationId xmlns:a16="http://schemas.microsoft.com/office/drawing/2014/main" id="{B2AC5F0A-31E5-473D-D7DE-F5C5A56E010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63841" y="177800"/>
            <a:ext cx="1334932" cy="1220713"/>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F701700D-D630-3D34-B788-72407BBD5B29}"/>
              </a:ext>
            </a:extLst>
          </p:cNvPr>
          <p:cNvSpPr txBox="1"/>
          <p:nvPr/>
        </p:nvSpPr>
        <p:spPr>
          <a:xfrm>
            <a:off x="5373175" y="6497637"/>
            <a:ext cx="1145520" cy="246221"/>
          </a:xfrm>
          <a:prstGeom prst="rect">
            <a:avLst/>
          </a:prstGeom>
          <a:noFill/>
        </p:spPr>
        <p:txBody>
          <a:bodyPr wrap="square">
            <a:spAutoFit/>
          </a:bodyPr>
          <a:lstStyle/>
          <a:p>
            <a:r>
              <a:rPr lang="en-IN" sz="1000" b="1" dirty="0">
                <a:solidFill>
                  <a:schemeClr val="bg1"/>
                </a:solidFill>
              </a:rPr>
              <a:t>MAGIC@KARE</a:t>
            </a:r>
          </a:p>
        </p:txBody>
      </p:sp>
    </p:spTree>
    <p:extLst>
      <p:ext uri="{BB962C8B-B14F-4D97-AF65-F5344CB8AC3E}">
        <p14:creationId xmlns:p14="http://schemas.microsoft.com/office/powerpoint/2010/main" val="19950022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8EF7D3-8DA8-44D8-6948-49E7A50BB7D8}"/>
              </a:ext>
            </a:extLst>
          </p:cNvPr>
          <p:cNvSpPr>
            <a:spLocks noGrp="1"/>
          </p:cNvSpPr>
          <p:nvPr>
            <p:ph type="title"/>
          </p:nvPr>
        </p:nvSpPr>
        <p:spPr>
          <a:xfrm>
            <a:off x="543560" y="1180594"/>
            <a:ext cx="11214100" cy="646331"/>
          </a:xfrm>
        </p:spPr>
        <p:txBody>
          <a:bodyPr/>
          <a:lstStyle/>
          <a:p>
            <a:r>
              <a:rPr lang="en-US" sz="4000" dirty="0">
                <a:latin typeface="Times New Roman" panose="02020603050405020304" pitchFamily="18" charset="0"/>
                <a:cs typeface="Times New Roman" panose="02020603050405020304" pitchFamily="18" charset="0"/>
              </a:rPr>
              <a:t>Radar based road user detection</a:t>
            </a:r>
            <a:endParaRPr lang="en-IN" sz="4000" dirty="0">
              <a:latin typeface="Times New Roman" panose="02020603050405020304" pitchFamily="18" charset="0"/>
              <a:cs typeface="Times New Roman" panose="02020603050405020304" pitchFamily="18" charset="0"/>
            </a:endParaRPr>
          </a:p>
        </p:txBody>
      </p:sp>
      <p:sp>
        <p:nvSpPr>
          <p:cNvPr id="3" name="Slide Number Placeholder 2">
            <a:extLst>
              <a:ext uri="{FF2B5EF4-FFF2-40B4-BE49-F238E27FC236}">
                <a16:creationId xmlns:a16="http://schemas.microsoft.com/office/drawing/2014/main" id="{560CE3C1-AC15-3083-DF4B-EC549DEDF8EB}"/>
              </a:ext>
            </a:extLst>
          </p:cNvPr>
          <p:cNvSpPr>
            <a:spLocks noGrp="1"/>
          </p:cNvSpPr>
          <p:nvPr>
            <p:ph type="sldNum" sz="quarter" idx="12"/>
          </p:nvPr>
        </p:nvSpPr>
        <p:spPr>
          <a:xfrm>
            <a:off x="11252200" y="6325235"/>
            <a:ext cx="406400" cy="365125"/>
          </a:xfrm>
        </p:spPr>
        <p:txBody>
          <a:bodyPr/>
          <a:lstStyle/>
          <a:p>
            <a:fld id="{C263D6C4-4840-40CC-AC84-17E24B3B7BDE}" type="slidenum">
              <a:rPr lang="en-US" noProof="0" smtClean="0"/>
              <a:pPr/>
              <a:t>2</a:t>
            </a:fld>
            <a:endParaRPr lang="en-US" noProof="0" dirty="0"/>
          </a:p>
        </p:txBody>
      </p:sp>
      <p:sp>
        <p:nvSpPr>
          <p:cNvPr id="4" name="Text Placeholder 3">
            <a:extLst>
              <a:ext uri="{FF2B5EF4-FFF2-40B4-BE49-F238E27FC236}">
                <a16:creationId xmlns:a16="http://schemas.microsoft.com/office/drawing/2014/main" id="{9FA34022-8038-E6DD-F9CE-1718DAEAB4F9}"/>
              </a:ext>
            </a:extLst>
          </p:cNvPr>
          <p:cNvSpPr>
            <a:spLocks noGrp="1"/>
          </p:cNvSpPr>
          <p:nvPr>
            <p:ph type="body" sz="quarter" idx="13"/>
          </p:nvPr>
        </p:nvSpPr>
        <p:spPr>
          <a:xfrm>
            <a:off x="434340" y="1810309"/>
            <a:ext cx="6535420" cy="3320868"/>
          </a:xfrm>
        </p:spPr>
        <p:txBody>
          <a:bodyPr/>
          <a:lstStyle/>
          <a:p>
            <a:r>
              <a:rPr lang="en-US" sz="2200" dirty="0">
                <a:latin typeface="Times New Roman" panose="02020603050405020304" pitchFamily="18" charset="0"/>
                <a:cs typeface="Times New Roman" panose="02020603050405020304" pitchFamily="18" charset="0"/>
              </a:rPr>
              <a:t>A radar-based method for detecting moving road users which:</a:t>
            </a:r>
          </a:p>
          <a:p>
            <a:pPr>
              <a:buFont typeface="Wingdings" panose="05000000000000000000" pitchFamily="2" charset="2"/>
              <a:buChar char="§"/>
            </a:pPr>
            <a:r>
              <a:rPr lang="en-IN" sz="2200" dirty="0">
                <a:latin typeface="Times New Roman" panose="02020603050405020304" pitchFamily="18" charset="0"/>
                <a:cs typeface="Times New Roman" panose="02020603050405020304" pitchFamily="18" charset="0"/>
              </a:rPr>
              <a:t>Multi-class(Pedestrians,</a:t>
            </a:r>
            <a:r>
              <a:rPr lang="en-US" sz="2200" dirty="0">
                <a:latin typeface="Times New Roman" panose="02020603050405020304" pitchFamily="18" charset="0"/>
                <a:cs typeface="Times New Roman" panose="02020603050405020304" pitchFamily="18" charset="0"/>
              </a:rPr>
              <a:t>cyclists and cars)</a:t>
            </a:r>
          </a:p>
          <a:p>
            <a:pPr>
              <a:buFont typeface="Wingdings" panose="05000000000000000000" pitchFamily="2" charset="2"/>
              <a:buChar char="§"/>
            </a:pPr>
            <a:r>
              <a:rPr lang="en-IN" sz="2200" dirty="0">
                <a:latin typeface="Times New Roman" panose="02020603050405020304" pitchFamily="18" charset="0"/>
                <a:cs typeface="Times New Roman" panose="02020603050405020304" pitchFamily="18" charset="0"/>
              </a:rPr>
              <a:t>Provide classification both at the target and object level</a:t>
            </a:r>
          </a:p>
          <a:p>
            <a:pPr>
              <a:buFont typeface="Wingdings" panose="05000000000000000000" pitchFamily="2" charset="2"/>
              <a:buChar char="§"/>
            </a:pPr>
            <a:r>
              <a:rPr lang="en-IN" sz="2200" dirty="0">
                <a:latin typeface="Times New Roman" panose="02020603050405020304" pitchFamily="18" charset="0"/>
                <a:cs typeface="Times New Roman" panose="02020603050405020304" pitchFamily="18" charset="0"/>
              </a:rPr>
              <a:t>Single-frame(does not need to accumulate sensor data over time)</a:t>
            </a:r>
          </a:p>
          <a:p>
            <a:endParaRPr lang="en-IN" sz="2200" dirty="0">
              <a:latin typeface="Times New Roman" panose="02020603050405020304" pitchFamily="18" charset="0"/>
              <a:cs typeface="Times New Roman" panose="02020603050405020304" pitchFamily="18" charset="0"/>
            </a:endParaRPr>
          </a:p>
          <a:p>
            <a:r>
              <a:rPr lang="en-US" sz="2200" dirty="0">
                <a:latin typeface="Times New Roman" panose="02020603050405020304" pitchFamily="18" charset="0"/>
                <a:cs typeface="Times New Roman" panose="02020603050405020304" pitchFamily="18" charset="0"/>
              </a:rPr>
              <a:t>The commercially available automotive radars output a 2D point-cloud of radar targets. Each target has a 2D position, a radial speed, and a Radar Cross Section value.</a:t>
            </a:r>
          </a:p>
          <a:p>
            <a:endParaRPr lang="en-IN" sz="2200" dirty="0">
              <a:latin typeface="Times New Roman" panose="02020603050405020304" pitchFamily="18" charset="0"/>
              <a:cs typeface="Times New Roman" panose="02020603050405020304" pitchFamily="18" charset="0"/>
            </a:endParaRPr>
          </a:p>
        </p:txBody>
      </p:sp>
      <p:pic>
        <p:nvPicPr>
          <p:cNvPr id="5" name="Picture 2" descr="Autonomous Vehicle Radar Perception in 360 Degrees | NVIDIA Technical Blog">
            <a:extLst>
              <a:ext uri="{FF2B5EF4-FFF2-40B4-BE49-F238E27FC236}">
                <a16:creationId xmlns:a16="http://schemas.microsoft.com/office/drawing/2014/main" id="{B5705D7B-BD01-062E-FF16-98A1791030F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57328" y="2397760"/>
            <a:ext cx="4974652" cy="278580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a:extLst>
              <a:ext uri="{FF2B5EF4-FFF2-40B4-BE49-F238E27FC236}">
                <a16:creationId xmlns:a16="http://schemas.microsoft.com/office/drawing/2014/main" id="{8620D2AF-10BF-352A-331F-A193C7AC46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902" y="-51000"/>
            <a:ext cx="3213947" cy="167414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a:extLst>
              <a:ext uri="{FF2B5EF4-FFF2-40B4-BE49-F238E27FC236}">
                <a16:creationId xmlns:a16="http://schemas.microsoft.com/office/drawing/2014/main" id="{BC3F0758-71BA-A34D-97AB-57438687AD6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63841" y="177800"/>
            <a:ext cx="1334932" cy="1220713"/>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1557BBFF-A6C6-83F8-574A-31D813C1314A}"/>
              </a:ext>
            </a:extLst>
          </p:cNvPr>
          <p:cNvSpPr txBox="1"/>
          <p:nvPr/>
        </p:nvSpPr>
        <p:spPr>
          <a:xfrm>
            <a:off x="5373175" y="6497637"/>
            <a:ext cx="1145520" cy="246221"/>
          </a:xfrm>
          <a:prstGeom prst="rect">
            <a:avLst/>
          </a:prstGeom>
          <a:noFill/>
        </p:spPr>
        <p:txBody>
          <a:bodyPr wrap="square">
            <a:spAutoFit/>
          </a:bodyPr>
          <a:lstStyle/>
          <a:p>
            <a:r>
              <a:rPr lang="en-IN" sz="1000" b="1" dirty="0">
                <a:solidFill>
                  <a:schemeClr val="bg1"/>
                </a:solidFill>
              </a:rPr>
              <a:t>MAGIC@KARE</a:t>
            </a:r>
          </a:p>
        </p:txBody>
      </p:sp>
    </p:spTree>
    <p:extLst>
      <p:ext uri="{BB962C8B-B14F-4D97-AF65-F5344CB8AC3E}">
        <p14:creationId xmlns:p14="http://schemas.microsoft.com/office/powerpoint/2010/main" val="10551721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EAA345-E2AE-68A8-5E2C-75C6726CF8F9}"/>
              </a:ext>
            </a:extLst>
          </p:cNvPr>
          <p:cNvSpPr>
            <a:spLocks noGrp="1"/>
          </p:cNvSpPr>
          <p:nvPr>
            <p:ph type="title"/>
          </p:nvPr>
        </p:nvSpPr>
        <p:spPr>
          <a:xfrm>
            <a:off x="444500" y="1089854"/>
            <a:ext cx="11214100" cy="535531"/>
          </a:xfrm>
        </p:spPr>
        <p:txBody>
          <a:bodyPr/>
          <a:lstStyle/>
          <a:p>
            <a:r>
              <a:rPr lang="en-US" dirty="0"/>
              <a:t>PROBLEM STATEMENT:</a:t>
            </a:r>
            <a:endParaRPr lang="en-IN" dirty="0"/>
          </a:p>
        </p:txBody>
      </p:sp>
      <p:sp>
        <p:nvSpPr>
          <p:cNvPr id="3" name="Slide Number Placeholder 2">
            <a:extLst>
              <a:ext uri="{FF2B5EF4-FFF2-40B4-BE49-F238E27FC236}">
                <a16:creationId xmlns:a16="http://schemas.microsoft.com/office/drawing/2014/main" id="{4805DF93-0AAA-10AA-CAE1-39D2198B123C}"/>
              </a:ext>
            </a:extLst>
          </p:cNvPr>
          <p:cNvSpPr>
            <a:spLocks noGrp="1"/>
          </p:cNvSpPr>
          <p:nvPr>
            <p:ph type="sldNum" sz="quarter" idx="12"/>
          </p:nvPr>
        </p:nvSpPr>
        <p:spPr/>
        <p:txBody>
          <a:bodyPr/>
          <a:lstStyle/>
          <a:p>
            <a:fld id="{C263D6C4-4840-40CC-AC84-17E24B3B7BDE}" type="slidenum">
              <a:rPr lang="en-US" noProof="0" smtClean="0"/>
              <a:pPr/>
              <a:t>20</a:t>
            </a:fld>
            <a:endParaRPr lang="en-US" noProof="0" dirty="0"/>
          </a:p>
        </p:txBody>
      </p:sp>
      <p:sp>
        <p:nvSpPr>
          <p:cNvPr id="4" name="Text Placeholder 3">
            <a:extLst>
              <a:ext uri="{FF2B5EF4-FFF2-40B4-BE49-F238E27FC236}">
                <a16:creationId xmlns:a16="http://schemas.microsoft.com/office/drawing/2014/main" id="{76619E6B-4EA4-2ABB-8720-C02C15A21B9E}"/>
              </a:ext>
            </a:extLst>
          </p:cNvPr>
          <p:cNvSpPr>
            <a:spLocks noGrp="1"/>
          </p:cNvSpPr>
          <p:nvPr>
            <p:ph type="body" sz="quarter" idx="13"/>
          </p:nvPr>
        </p:nvSpPr>
        <p:spPr>
          <a:xfrm>
            <a:off x="444500" y="1846053"/>
            <a:ext cx="8112904" cy="3872575"/>
          </a:xfrm>
        </p:spPr>
        <p:txBody>
          <a:bodyPr/>
          <a:lstStyle/>
          <a:p>
            <a:r>
              <a:rPr lang="en-IN" sz="2000" dirty="0">
                <a:effectLst/>
                <a:latin typeface="Times New Roman" panose="02020603050405020304" pitchFamily="18" charset="0"/>
                <a:ea typeface="Calibri" panose="020F0502020204030204" pitchFamily="34" charset="0"/>
                <a:cs typeface="Times New Roman" panose="02020603050405020304" pitchFamily="18" charset="0"/>
              </a:rPr>
              <a:t>An adaptive and proper scaling approach that matches the resolution and proper calibration techniques when added with the existing algorithms.</a:t>
            </a:r>
          </a:p>
          <a:p>
            <a:r>
              <a:rPr lang="en-IN" sz="2000" dirty="0">
                <a:latin typeface="Times New Roman" panose="02020603050405020304" pitchFamily="18" charset="0"/>
                <a:ea typeface="Calibri" panose="020F0502020204030204" pitchFamily="34" charset="0"/>
                <a:cs typeface="Times New Roman" panose="02020603050405020304" pitchFamily="18" charset="0"/>
              </a:rPr>
              <a:t>To convolute and process the data from the sensors by changing their data dimensions, scaling them to their lower BIT, in order to have a stable intersection </a:t>
            </a:r>
            <a:r>
              <a:rPr lang="en-IN" sz="2000">
                <a:latin typeface="Times New Roman" panose="02020603050405020304" pitchFamily="18" charset="0"/>
                <a:ea typeface="Calibri" panose="020F0502020204030204" pitchFamily="34" charset="0"/>
                <a:cs typeface="Times New Roman" panose="02020603050405020304" pitchFamily="18" charset="0"/>
              </a:rPr>
              <a:t>of union(IOU)</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en-IN" dirty="0"/>
          </a:p>
        </p:txBody>
      </p:sp>
      <p:pic>
        <p:nvPicPr>
          <p:cNvPr id="5" name="Picture 4">
            <a:extLst>
              <a:ext uri="{FF2B5EF4-FFF2-40B4-BE49-F238E27FC236}">
                <a16:creationId xmlns:a16="http://schemas.microsoft.com/office/drawing/2014/main" id="{DF0FD1E4-5224-4AAD-91F2-C1CE79A49D3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7034" y="-129553"/>
            <a:ext cx="2424023" cy="126267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06B4FBE4-D7B0-3B57-EFF9-213A4F7331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63841" y="177800"/>
            <a:ext cx="1334932" cy="122071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DD9FE245-39FD-C842-9B98-604AE927F53D}"/>
              </a:ext>
            </a:extLst>
          </p:cNvPr>
          <p:cNvSpPr txBox="1"/>
          <p:nvPr/>
        </p:nvSpPr>
        <p:spPr>
          <a:xfrm>
            <a:off x="5373175" y="6497637"/>
            <a:ext cx="1145520" cy="246221"/>
          </a:xfrm>
          <a:prstGeom prst="rect">
            <a:avLst/>
          </a:prstGeom>
          <a:noFill/>
        </p:spPr>
        <p:txBody>
          <a:bodyPr wrap="square">
            <a:spAutoFit/>
          </a:bodyPr>
          <a:lstStyle/>
          <a:p>
            <a:r>
              <a:rPr lang="en-IN" sz="1000" b="1" dirty="0">
                <a:solidFill>
                  <a:schemeClr val="bg1"/>
                </a:solidFill>
              </a:rPr>
              <a:t>MAGIC@KARE</a:t>
            </a:r>
          </a:p>
        </p:txBody>
      </p:sp>
    </p:spTree>
    <p:extLst>
      <p:ext uri="{BB962C8B-B14F-4D97-AF65-F5344CB8AC3E}">
        <p14:creationId xmlns:p14="http://schemas.microsoft.com/office/powerpoint/2010/main" val="37467031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7EA798-ED53-F65D-623D-AEE4D45A769E}"/>
              </a:ext>
            </a:extLst>
          </p:cNvPr>
          <p:cNvSpPr>
            <a:spLocks noGrp="1"/>
          </p:cNvSpPr>
          <p:nvPr>
            <p:ph type="title"/>
          </p:nvPr>
        </p:nvSpPr>
        <p:spPr>
          <a:xfrm>
            <a:off x="488950" y="1205190"/>
            <a:ext cx="11214100" cy="535531"/>
          </a:xfrm>
        </p:spPr>
        <p:txBody>
          <a:bodyPr/>
          <a:lstStyle/>
          <a:p>
            <a:r>
              <a:rPr lang="en-US" dirty="0"/>
              <a:t>CAMERA </a:t>
            </a:r>
            <a:r>
              <a:rPr lang="en-US" dirty="0">
                <a:effectLst/>
                <a:latin typeface="Trebuchet MS (Headings)"/>
                <a:ea typeface="Calibri" panose="020F0502020204030204" pitchFamily="34" charset="0"/>
                <a:cs typeface="Times New Roman" panose="02020603050405020304" pitchFamily="18" charset="0"/>
              </a:rPr>
              <a:t>CALIBRATION:</a:t>
            </a:r>
            <a:endParaRPr lang="en-IN" dirty="0">
              <a:latin typeface="Trebuchet MS (Headings)"/>
            </a:endParaRPr>
          </a:p>
        </p:txBody>
      </p:sp>
      <p:sp>
        <p:nvSpPr>
          <p:cNvPr id="3" name="Slide Number Placeholder 2">
            <a:extLst>
              <a:ext uri="{FF2B5EF4-FFF2-40B4-BE49-F238E27FC236}">
                <a16:creationId xmlns:a16="http://schemas.microsoft.com/office/drawing/2014/main" id="{38840D57-0CF5-1A2C-7EE4-83E566FC9DED}"/>
              </a:ext>
            </a:extLst>
          </p:cNvPr>
          <p:cNvSpPr>
            <a:spLocks noGrp="1"/>
          </p:cNvSpPr>
          <p:nvPr>
            <p:ph type="sldNum" sz="quarter" idx="12"/>
          </p:nvPr>
        </p:nvSpPr>
        <p:spPr/>
        <p:txBody>
          <a:bodyPr/>
          <a:lstStyle/>
          <a:p>
            <a:fld id="{C263D6C4-4840-40CC-AC84-17E24B3B7BDE}" type="slidenum">
              <a:rPr lang="en-US" noProof="0" smtClean="0"/>
              <a:pPr/>
              <a:t>21</a:t>
            </a:fld>
            <a:endParaRPr lang="en-US" noProof="0" dirty="0"/>
          </a:p>
        </p:txBody>
      </p:sp>
      <p:sp>
        <p:nvSpPr>
          <p:cNvPr id="4" name="Text Placeholder 3">
            <a:extLst>
              <a:ext uri="{FF2B5EF4-FFF2-40B4-BE49-F238E27FC236}">
                <a16:creationId xmlns:a16="http://schemas.microsoft.com/office/drawing/2014/main" id="{0A9EB8DD-B6EA-3B5B-4FC7-0FCD22458A1B}"/>
              </a:ext>
            </a:extLst>
          </p:cNvPr>
          <p:cNvSpPr>
            <a:spLocks noGrp="1"/>
          </p:cNvSpPr>
          <p:nvPr>
            <p:ph type="body" sz="quarter" idx="13"/>
          </p:nvPr>
        </p:nvSpPr>
        <p:spPr>
          <a:xfrm>
            <a:off x="763676" y="1981276"/>
            <a:ext cx="8282405" cy="4093243"/>
          </a:xfrm>
        </p:spPr>
        <p:txBody>
          <a:bodyPr/>
          <a:lstStyle/>
          <a:p>
            <a:r>
              <a:rPr lang="en-US" sz="2000" dirty="0">
                <a:latin typeface="Times New Roman" panose="02020603050405020304" pitchFamily="18" charset="0"/>
                <a:cs typeface="Times New Roman" panose="02020603050405020304" pitchFamily="18" charset="0"/>
              </a:rPr>
              <a:t>Cameras are one of the most adopted technology for perceiving the surroundings. </a:t>
            </a:r>
          </a:p>
          <a:p>
            <a:r>
              <a:rPr lang="en-US" sz="2000" dirty="0">
                <a:latin typeface="Times New Roman" panose="02020603050405020304" pitchFamily="18" charset="0"/>
                <a:cs typeface="Times New Roman" panose="02020603050405020304" pitchFamily="18" charset="0"/>
              </a:rPr>
              <a:t>A camera works on the principle of detecting lights emitted from the surroundings on a photosensitive surface (image plane) through a camera lens (mounted in front of the sensor) to produce clear images of the surrounding. </a:t>
            </a:r>
          </a:p>
          <a:p>
            <a:r>
              <a:rPr lang="en-US" sz="2000" dirty="0">
                <a:latin typeface="Times New Roman" panose="02020603050405020304" pitchFamily="18" charset="0"/>
                <a:cs typeface="Times New Roman" panose="02020603050405020304" pitchFamily="18" charset="0"/>
              </a:rPr>
              <a:t>Cameras are relatively inexpensive and with appropriate software, can detect both moving and static obstacles within their field of view and provides high-resolution images of the surroundings.</a:t>
            </a:r>
            <a:endParaRPr lang="en-US" sz="2000" dirty="0">
              <a:latin typeface="Times New Roman" panose="02020603050405020304" pitchFamily="18" charset="0"/>
              <a:ea typeface="Calibri" panose="020F0502020204030204" pitchFamily="34" charset="0"/>
              <a:cs typeface="Times New Roman" panose="02020603050405020304" pitchFamily="18" charset="0"/>
            </a:endParaRPr>
          </a:p>
          <a:p>
            <a:r>
              <a:rPr lang="en-US" sz="2000" dirty="0">
                <a:effectLst/>
                <a:latin typeface="Times New Roman" panose="02020603050405020304" pitchFamily="18" charset="0"/>
                <a:ea typeface="Calibri" panose="020F0502020204030204" pitchFamily="34" charset="0"/>
                <a:cs typeface="Times New Roman" panose="02020603050405020304" pitchFamily="18" charset="0"/>
              </a:rPr>
              <a:t>Camera calibration mean the determining the internal and external parameters of the camera.</a:t>
            </a:r>
            <a:endParaRPr lang="en-US" sz="2000" dirty="0">
              <a:effectLst/>
              <a:latin typeface="Times New Roman" panose="02020603050405020304" pitchFamily="18" charset="0"/>
              <a:ea typeface="Calibri" panose="020F0502020204030204" pitchFamily="34" charset="0"/>
            </a:endParaRPr>
          </a:p>
        </p:txBody>
      </p:sp>
      <p:pic>
        <p:nvPicPr>
          <p:cNvPr id="5" name="Picture 4">
            <a:extLst>
              <a:ext uri="{FF2B5EF4-FFF2-40B4-BE49-F238E27FC236}">
                <a16:creationId xmlns:a16="http://schemas.microsoft.com/office/drawing/2014/main" id="{D73408B0-131D-6E8F-2F35-A1DAF400882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7034" y="-129553"/>
            <a:ext cx="2424023" cy="126267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E6A33753-B11E-D556-FD10-B086DF3E66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63841" y="177800"/>
            <a:ext cx="1334932" cy="122071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BDE6B3BA-6C4B-645A-8803-0978EB25C04A}"/>
              </a:ext>
            </a:extLst>
          </p:cNvPr>
          <p:cNvSpPr txBox="1"/>
          <p:nvPr/>
        </p:nvSpPr>
        <p:spPr>
          <a:xfrm>
            <a:off x="5373175" y="6497637"/>
            <a:ext cx="1145520" cy="246221"/>
          </a:xfrm>
          <a:prstGeom prst="rect">
            <a:avLst/>
          </a:prstGeom>
          <a:noFill/>
        </p:spPr>
        <p:txBody>
          <a:bodyPr wrap="square">
            <a:spAutoFit/>
          </a:bodyPr>
          <a:lstStyle/>
          <a:p>
            <a:r>
              <a:rPr lang="en-IN" sz="1000" b="1" dirty="0">
                <a:solidFill>
                  <a:schemeClr val="bg1"/>
                </a:solidFill>
              </a:rPr>
              <a:t>MAGIC@KARE</a:t>
            </a:r>
          </a:p>
        </p:txBody>
      </p:sp>
    </p:spTree>
    <p:extLst>
      <p:ext uri="{BB962C8B-B14F-4D97-AF65-F5344CB8AC3E}">
        <p14:creationId xmlns:p14="http://schemas.microsoft.com/office/powerpoint/2010/main" val="12110546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7EA798-ED53-F65D-623D-AEE4D45A769E}"/>
              </a:ext>
            </a:extLst>
          </p:cNvPr>
          <p:cNvSpPr>
            <a:spLocks noGrp="1"/>
          </p:cNvSpPr>
          <p:nvPr>
            <p:ph type="title"/>
          </p:nvPr>
        </p:nvSpPr>
        <p:spPr>
          <a:xfrm>
            <a:off x="488950" y="1205190"/>
            <a:ext cx="11214100" cy="535531"/>
          </a:xfrm>
        </p:spPr>
        <p:txBody>
          <a:bodyPr/>
          <a:lstStyle/>
          <a:p>
            <a:r>
              <a:rPr lang="en-US" dirty="0"/>
              <a:t>CAMERA </a:t>
            </a:r>
            <a:r>
              <a:rPr lang="en-US" dirty="0">
                <a:effectLst/>
                <a:latin typeface="Calibri" panose="020F0502020204030204" pitchFamily="34" charset="0"/>
                <a:ea typeface="Calibri" panose="020F0502020204030204" pitchFamily="34" charset="0"/>
                <a:cs typeface="Times New Roman" panose="02020603050405020304" pitchFamily="18" charset="0"/>
              </a:rPr>
              <a:t>CALIBRATION:</a:t>
            </a:r>
            <a:endParaRPr lang="en-IN" dirty="0"/>
          </a:p>
        </p:txBody>
      </p:sp>
      <p:sp>
        <p:nvSpPr>
          <p:cNvPr id="3" name="Slide Number Placeholder 2">
            <a:extLst>
              <a:ext uri="{FF2B5EF4-FFF2-40B4-BE49-F238E27FC236}">
                <a16:creationId xmlns:a16="http://schemas.microsoft.com/office/drawing/2014/main" id="{38840D57-0CF5-1A2C-7EE4-83E566FC9DED}"/>
              </a:ext>
            </a:extLst>
          </p:cNvPr>
          <p:cNvSpPr>
            <a:spLocks noGrp="1"/>
          </p:cNvSpPr>
          <p:nvPr>
            <p:ph type="sldNum" sz="quarter" idx="12"/>
          </p:nvPr>
        </p:nvSpPr>
        <p:spPr/>
        <p:txBody>
          <a:bodyPr/>
          <a:lstStyle/>
          <a:p>
            <a:fld id="{C263D6C4-4840-40CC-AC84-17E24B3B7BDE}" type="slidenum">
              <a:rPr lang="en-US" noProof="0" smtClean="0"/>
              <a:pPr/>
              <a:t>22</a:t>
            </a:fld>
            <a:endParaRPr lang="en-US" noProof="0" dirty="0"/>
          </a:p>
        </p:txBody>
      </p:sp>
      <p:sp>
        <p:nvSpPr>
          <p:cNvPr id="4" name="Text Placeholder 3">
            <a:extLst>
              <a:ext uri="{FF2B5EF4-FFF2-40B4-BE49-F238E27FC236}">
                <a16:creationId xmlns:a16="http://schemas.microsoft.com/office/drawing/2014/main" id="{0A9EB8DD-B6EA-3B5B-4FC7-0FCD22458A1B}"/>
              </a:ext>
            </a:extLst>
          </p:cNvPr>
          <p:cNvSpPr>
            <a:spLocks noGrp="1"/>
          </p:cNvSpPr>
          <p:nvPr>
            <p:ph type="body" sz="quarter" idx="13"/>
          </p:nvPr>
        </p:nvSpPr>
        <p:spPr>
          <a:xfrm>
            <a:off x="681486" y="2136024"/>
            <a:ext cx="8787290" cy="3754013"/>
          </a:xfrm>
        </p:spPr>
        <p:txBody>
          <a:bodyPr/>
          <a:lstStyle/>
          <a:p>
            <a:r>
              <a:rPr lang="en-US" sz="2000" dirty="0">
                <a:latin typeface="Times New Roman" panose="02020603050405020304" pitchFamily="18" charset="0"/>
                <a:ea typeface="Calibri" panose="020F0502020204030204" pitchFamily="34" charset="0"/>
                <a:cs typeface="Times New Roman" panose="02020603050405020304" pitchFamily="18" charset="0"/>
              </a:rPr>
              <a:t>Camera calibration is the process of finding the true parameters of the         camera that took your photographs.</a:t>
            </a:r>
          </a:p>
          <a:p>
            <a:r>
              <a:rPr lang="en-US" sz="2000" dirty="0">
                <a:latin typeface="Times New Roman" panose="02020603050405020304" pitchFamily="18" charset="0"/>
                <a:cs typeface="Times New Roman" pitchFamily="18" charset="0"/>
              </a:rPr>
              <a:t>Camera parameters include intrinsic, extrinsic, and distortion coefficients.</a:t>
            </a:r>
            <a:endParaRPr lang="en-US" sz="2000" dirty="0">
              <a:latin typeface="Times New Roman" panose="02020603050405020304" pitchFamily="18" charset="0"/>
              <a:ea typeface="Calibri" panose="020F0502020204030204" pitchFamily="34" charset="0"/>
              <a:cs typeface="Times New Roman" pitchFamily="18" charset="0"/>
            </a:endParaRPr>
          </a:p>
          <a:p>
            <a:r>
              <a:rPr lang="en-US" sz="2000" dirty="0">
                <a:latin typeface="Times New Roman" panose="02020603050405020304" pitchFamily="18" charset="0"/>
                <a:ea typeface="Calibri" panose="020F0502020204030204" pitchFamily="34" charset="0"/>
                <a:cs typeface="Times New Roman" pitchFamily="18" charset="0"/>
              </a:rPr>
              <a:t>The purpose of camera calibration is to correlate the pixel coordinates on the camera image plane with the physical coordinates of a calibration target object.</a:t>
            </a:r>
          </a:p>
          <a:p>
            <a:r>
              <a:rPr lang="en-US" sz="2000" dirty="0">
                <a:latin typeface="Times New Roman" panose="02020603050405020304" pitchFamily="18" charset="0"/>
                <a:cs typeface="Times New Roman" pitchFamily="18" charset="0"/>
              </a:rPr>
              <a:t>To estimate the camera parameters, you need to have 3-D world points and their corresponding 2-D image points.</a:t>
            </a:r>
            <a:endParaRPr lang="en-US" sz="2000" dirty="0">
              <a:latin typeface="Times New Roman" panose="02020603050405020304" pitchFamily="18" charset="0"/>
              <a:ea typeface="Calibri" panose="020F0502020204030204" pitchFamily="34" charset="0"/>
              <a:cs typeface="Times New Roman" panose="02020603050405020304" pitchFamily="18" charset="0"/>
            </a:endParaRPr>
          </a:p>
          <a:p>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id="{D73408B0-131D-6E8F-2F35-A1DAF400882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7034" y="-129553"/>
            <a:ext cx="2424023" cy="126267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E6A33753-B11E-D556-FD10-B086DF3E66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63841" y="177800"/>
            <a:ext cx="1334932" cy="122071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BDE6B3BA-6C4B-645A-8803-0978EB25C04A}"/>
              </a:ext>
            </a:extLst>
          </p:cNvPr>
          <p:cNvSpPr txBox="1"/>
          <p:nvPr/>
        </p:nvSpPr>
        <p:spPr>
          <a:xfrm>
            <a:off x="5373175" y="6497637"/>
            <a:ext cx="1145520" cy="246221"/>
          </a:xfrm>
          <a:prstGeom prst="rect">
            <a:avLst/>
          </a:prstGeom>
          <a:noFill/>
        </p:spPr>
        <p:txBody>
          <a:bodyPr wrap="square">
            <a:spAutoFit/>
          </a:bodyPr>
          <a:lstStyle/>
          <a:p>
            <a:r>
              <a:rPr lang="en-IN" sz="1000" b="1" dirty="0">
                <a:solidFill>
                  <a:schemeClr val="bg1"/>
                </a:solidFill>
              </a:rPr>
              <a:t>MAGIC@KARE</a:t>
            </a:r>
          </a:p>
        </p:txBody>
      </p:sp>
    </p:spTree>
    <p:extLst>
      <p:ext uri="{BB962C8B-B14F-4D97-AF65-F5344CB8AC3E}">
        <p14:creationId xmlns:p14="http://schemas.microsoft.com/office/powerpoint/2010/main" val="6035025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0375" y="1138148"/>
            <a:ext cx="11373928" cy="555496"/>
          </a:xfrm>
        </p:spPr>
        <p:txBody>
          <a:bodyPr/>
          <a:lstStyle/>
          <a:p>
            <a:r>
              <a:rPr lang="en-US" dirty="0"/>
              <a:t>CAMERA PARAMETERS:</a:t>
            </a:r>
          </a:p>
        </p:txBody>
      </p:sp>
      <p:sp>
        <p:nvSpPr>
          <p:cNvPr id="3" name="Slide Number Placeholder 2"/>
          <p:cNvSpPr>
            <a:spLocks noGrp="1"/>
          </p:cNvSpPr>
          <p:nvPr>
            <p:ph type="sldNum" sz="quarter" idx="12"/>
          </p:nvPr>
        </p:nvSpPr>
        <p:spPr/>
        <p:txBody>
          <a:bodyPr/>
          <a:lstStyle/>
          <a:p>
            <a:fld id="{C263D6C4-4840-40CC-AC84-17E24B3B7BDE}" type="slidenum">
              <a:rPr lang="en-US" noProof="0" smtClean="0"/>
              <a:pPr/>
              <a:t>23</a:t>
            </a:fld>
            <a:endParaRPr lang="en-US" noProof="0" dirty="0"/>
          </a:p>
        </p:txBody>
      </p:sp>
      <p:sp>
        <p:nvSpPr>
          <p:cNvPr id="4" name="Text Placeholder 3"/>
          <p:cNvSpPr>
            <a:spLocks noGrp="1"/>
          </p:cNvSpPr>
          <p:nvPr>
            <p:ph type="body" sz="quarter" idx="13"/>
          </p:nvPr>
        </p:nvSpPr>
        <p:spPr>
          <a:xfrm>
            <a:off x="1043797" y="1921479"/>
            <a:ext cx="6757358" cy="3881202"/>
          </a:xfrm>
        </p:spPr>
        <p:txBody>
          <a:bodyPr/>
          <a:lstStyle/>
          <a:p>
            <a:r>
              <a:rPr lang="en-US" sz="2000" dirty="0">
                <a:latin typeface="Times New Roman" panose="02020603050405020304" pitchFamily="18" charset="0"/>
                <a:cs typeface="Times New Roman" pitchFamily="18" charset="0"/>
              </a:rPr>
              <a:t>INTRINSTIC PARAMETERS</a:t>
            </a:r>
          </a:p>
          <a:p>
            <a:pPr>
              <a:buNone/>
            </a:pPr>
            <a:r>
              <a:rPr lang="en-US" sz="2000" dirty="0">
                <a:latin typeface="Times New Roman" panose="02020603050405020304" pitchFamily="18" charset="0"/>
                <a:cs typeface="Times New Roman" pitchFamily="18" charset="0"/>
              </a:rPr>
              <a:t>     ▸Optical center</a:t>
            </a:r>
          </a:p>
          <a:p>
            <a:pPr>
              <a:buNone/>
            </a:pPr>
            <a:r>
              <a:rPr lang="en-US" sz="2000" dirty="0">
                <a:latin typeface="Times New Roman" panose="02020603050405020304" pitchFamily="18" charset="0"/>
                <a:cs typeface="Times New Roman" pitchFamily="18" charset="0"/>
              </a:rPr>
              <a:t>    ▸Focal length of the camera  </a:t>
            </a:r>
          </a:p>
          <a:p>
            <a:r>
              <a:rPr lang="en-US" sz="2000" dirty="0">
                <a:latin typeface="Times New Roman" panose="02020603050405020304" pitchFamily="18" charset="0"/>
                <a:cs typeface="Times New Roman" pitchFamily="18" charset="0"/>
              </a:rPr>
              <a:t>EXTRINSIC PARAMETERS</a:t>
            </a:r>
          </a:p>
          <a:p>
            <a:pPr>
              <a:buNone/>
            </a:pPr>
            <a:r>
              <a:rPr lang="en-US" sz="2000" dirty="0">
                <a:latin typeface="Times New Roman" panose="02020603050405020304" pitchFamily="18" charset="0"/>
                <a:cs typeface="Times New Roman" pitchFamily="18" charset="0"/>
              </a:rPr>
              <a:t>     ▸ location </a:t>
            </a:r>
          </a:p>
          <a:p>
            <a:pPr>
              <a:buNone/>
            </a:pPr>
            <a:r>
              <a:rPr lang="en-US" sz="2000" dirty="0">
                <a:latin typeface="Times New Roman" panose="02020603050405020304" pitchFamily="18" charset="0"/>
                <a:cs typeface="Times New Roman" pitchFamily="18" charset="0"/>
              </a:rPr>
              <a:t>    ▸ orientation </a:t>
            </a:r>
          </a:p>
          <a:p>
            <a:pPr>
              <a:buNone/>
            </a:pPr>
            <a:r>
              <a:rPr lang="en-US" sz="2000" dirty="0">
                <a:latin typeface="Times New Roman" panose="02020603050405020304" pitchFamily="18" charset="0"/>
                <a:cs typeface="Times New Roman" pitchFamily="18" charset="0"/>
              </a:rPr>
              <a:t>                                                                  </a:t>
            </a:r>
          </a:p>
        </p:txBody>
      </p:sp>
      <p:sp>
        <p:nvSpPr>
          <p:cNvPr id="1028" name="AutoShape 4" descr="World to camera to image, line of site showing that extrinsic vector [Rt] used for world to camera transformation, and intrinsics K is used for the camera to image transformation."/>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30" name="AutoShape 6" descr="https://in.mathworks.com/help/vision/ug/calibration-coordinatetransformations.sv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32" name="AutoShape 8" descr="World to camera to image, line of site showing that extrinsic vector [Rt] used for world to camera transformation, and intrinsics K is used for the camera to image transformation."/>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34" name="AutoShape 10" descr="World to camera to image, line of site showing that extrinsic vector [Rt] used for world to camera transformation, and intrinsics K is used for the camera to image transformation."/>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11" name="Picture 10" descr="Screenshot (57).png"/>
          <p:cNvPicPr>
            <a:picLocks noChangeAspect="1"/>
          </p:cNvPicPr>
          <p:nvPr/>
        </p:nvPicPr>
        <p:blipFill>
          <a:blip r:embed="rId2"/>
          <a:stretch>
            <a:fillRect/>
          </a:stretch>
        </p:blipFill>
        <p:spPr>
          <a:xfrm>
            <a:off x="1622262" y="4696124"/>
            <a:ext cx="5772956" cy="1506382"/>
          </a:xfrm>
          <a:prstGeom prst="rect">
            <a:avLst/>
          </a:prstGeom>
        </p:spPr>
      </p:pic>
      <p:pic>
        <p:nvPicPr>
          <p:cNvPr id="12" name="Picture 4">
            <a:extLst>
              <a:ext uri="{FF2B5EF4-FFF2-40B4-BE49-F238E27FC236}">
                <a16:creationId xmlns:a16="http://schemas.microsoft.com/office/drawing/2014/main" id="{E6A33753-B11E-D556-FD10-B086DF3E66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63841" y="177800"/>
            <a:ext cx="1334932" cy="1220713"/>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D73408B0-131D-6E8F-2F35-A1DAF400882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7034" y="-129553"/>
            <a:ext cx="2424023" cy="126267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75F23D8-0462-9846-1292-35185EA78578}"/>
              </a:ext>
            </a:extLst>
          </p:cNvPr>
          <p:cNvSpPr txBox="1"/>
          <p:nvPr/>
        </p:nvSpPr>
        <p:spPr>
          <a:xfrm>
            <a:off x="5373175" y="6497637"/>
            <a:ext cx="1145520" cy="246221"/>
          </a:xfrm>
          <a:prstGeom prst="rect">
            <a:avLst/>
          </a:prstGeom>
          <a:noFill/>
        </p:spPr>
        <p:txBody>
          <a:bodyPr wrap="square">
            <a:spAutoFit/>
          </a:bodyPr>
          <a:lstStyle/>
          <a:p>
            <a:r>
              <a:rPr lang="en-IN" sz="1000" b="1" dirty="0">
                <a:solidFill>
                  <a:schemeClr val="bg1"/>
                </a:solidFill>
              </a:rPr>
              <a:t>MAGIC@KARE</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FCFE05C-E6EC-C364-E547-B0306EE6A755}"/>
              </a:ext>
            </a:extLst>
          </p:cNvPr>
          <p:cNvSpPr>
            <a:spLocks noGrp="1"/>
          </p:cNvSpPr>
          <p:nvPr>
            <p:ph type="sldNum" sz="quarter" idx="12"/>
          </p:nvPr>
        </p:nvSpPr>
        <p:spPr/>
        <p:txBody>
          <a:bodyPr/>
          <a:lstStyle/>
          <a:p>
            <a:fld id="{C263D6C4-4840-40CC-AC84-17E24B3B7BDE}" type="slidenum">
              <a:rPr lang="en-US" noProof="0" smtClean="0"/>
              <a:pPr/>
              <a:t>24</a:t>
            </a:fld>
            <a:endParaRPr lang="en-US" noProof="0" dirty="0"/>
          </a:p>
        </p:txBody>
      </p:sp>
      <p:sp>
        <p:nvSpPr>
          <p:cNvPr id="4" name="Text Placeholder 3">
            <a:extLst>
              <a:ext uri="{FF2B5EF4-FFF2-40B4-BE49-F238E27FC236}">
                <a16:creationId xmlns:a16="http://schemas.microsoft.com/office/drawing/2014/main" id="{4173337C-AD8F-374C-6B6F-2E080A1A32B8}"/>
              </a:ext>
            </a:extLst>
          </p:cNvPr>
          <p:cNvSpPr>
            <a:spLocks noGrp="1"/>
          </p:cNvSpPr>
          <p:nvPr>
            <p:ph type="body" sz="quarter" idx="13"/>
          </p:nvPr>
        </p:nvSpPr>
        <p:spPr>
          <a:xfrm>
            <a:off x="1031096" y="1306207"/>
            <a:ext cx="8647742" cy="4835801"/>
          </a:xfrm>
        </p:spPr>
        <p:txBody>
          <a:bodyPr/>
          <a:lstStyle/>
          <a:p>
            <a:endParaRPr lang="en-US" sz="2000" dirty="0">
              <a:latin typeface="Times New Roman" panose="02020603050405020304" pitchFamily="18" charset="0"/>
              <a:ea typeface="Calibri" panose="020F0502020204030204" pitchFamily="34" charset="0"/>
              <a:cs typeface="Times New Roman" panose="02020603050405020304" pitchFamily="18" charset="0"/>
            </a:endParaRPr>
          </a:p>
          <a:p>
            <a:endParaRPr lang="en-US" sz="2000" dirty="0">
              <a:latin typeface="Times New Roman" panose="02020603050405020304" pitchFamily="18" charset="0"/>
              <a:ea typeface="Calibri" panose="020F0502020204030204" pitchFamily="34" charset="0"/>
              <a:cs typeface="Times New Roman" panose="02020603050405020304" pitchFamily="18" charset="0"/>
            </a:endParaRPr>
          </a:p>
          <a:p>
            <a:endParaRPr lang="en-US" sz="2000" dirty="0">
              <a:latin typeface="Times New Roman" panose="02020603050405020304" pitchFamily="18" charset="0"/>
              <a:ea typeface="Calibri" panose="020F0502020204030204" pitchFamily="34" charset="0"/>
              <a:cs typeface="Times New Roman" panose="02020603050405020304" pitchFamily="18" charset="0"/>
            </a:endParaRPr>
          </a:p>
          <a:p>
            <a:endParaRPr lang="en-US" sz="2000" dirty="0">
              <a:latin typeface="Times New Roman" panose="02020603050405020304" pitchFamily="18" charset="0"/>
              <a:ea typeface="Calibri" panose="020F0502020204030204" pitchFamily="34" charset="0"/>
              <a:cs typeface="Times New Roman" panose="02020603050405020304" pitchFamily="18" charset="0"/>
            </a:endParaRPr>
          </a:p>
          <a:p>
            <a:endParaRPr lang="en-US" sz="2000" dirty="0">
              <a:latin typeface="Times New Roman" panose="02020603050405020304" pitchFamily="18" charset="0"/>
              <a:ea typeface="Calibri" panose="020F0502020204030204" pitchFamily="34" charset="0"/>
              <a:cs typeface="Times New Roman" panose="02020603050405020304" pitchFamily="18" charset="0"/>
            </a:endParaRPr>
          </a:p>
          <a:p>
            <a:r>
              <a:rPr lang="en-US" sz="2000" dirty="0">
                <a:latin typeface="Times New Roman" panose="02020603050405020304" pitchFamily="18" charset="0"/>
                <a:ea typeface="Calibri" panose="020F0502020204030204" pitchFamily="34" charset="0"/>
                <a:cs typeface="Times New Roman" panose="02020603050405020304" pitchFamily="18" charset="0"/>
              </a:rPr>
              <a:t>T</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he intrinsic parameters of a camera depend on how it captures the images. Parameters such as focal length, aperture, field-of-view, resolution, etc. govern the intrinsic matrix of a camera model.</a:t>
            </a:r>
          </a:p>
          <a:p>
            <a:r>
              <a:rPr lang="en-US" sz="2000" dirty="0">
                <a:effectLst/>
                <a:latin typeface="Times New Roman" panose="02020603050405020304" pitchFamily="18" charset="0"/>
                <a:ea typeface="Calibri" panose="020F0502020204030204" pitchFamily="34" charset="0"/>
                <a:cs typeface="Times New Roman" panose="02020603050405020304" pitchFamily="18" charset="0"/>
              </a:rPr>
              <a:t>The extrinsic parameters of a camera depend on its location and orientation and have nothing to do with its internal parameters such as focal length, the field of view, etc. </a:t>
            </a:r>
          </a:p>
          <a:p>
            <a:r>
              <a:rPr lang="en-US" sz="2000" dirty="0">
                <a:latin typeface="Times New Roman" panose="02020603050405020304" pitchFamily="18" charset="0"/>
                <a:ea typeface="Calibri" panose="020F0502020204030204" pitchFamily="34" charset="0"/>
                <a:cs typeface="Times New Roman" panose="02020603050405020304" pitchFamily="18" charset="0"/>
              </a:rPr>
              <a:t>The </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extrinsic parameters are transformation matrices that convert points from one coordinate system to the other</a:t>
            </a:r>
          </a:p>
        </p:txBody>
      </p:sp>
      <p:pic>
        <p:nvPicPr>
          <p:cNvPr id="5" name="Picture 4">
            <a:extLst>
              <a:ext uri="{FF2B5EF4-FFF2-40B4-BE49-F238E27FC236}">
                <a16:creationId xmlns:a16="http://schemas.microsoft.com/office/drawing/2014/main" id="{97BFE678-6C0F-E265-6659-D9167D8DDA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7034" y="-129553"/>
            <a:ext cx="2424023" cy="126267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1A23CFC7-6A44-5A4D-15DA-6DCEE0DA05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63841" y="177800"/>
            <a:ext cx="1334932" cy="122071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8A327919-2C5D-3329-06CB-9F3C4815C9A2}"/>
              </a:ext>
            </a:extLst>
          </p:cNvPr>
          <p:cNvSpPr txBox="1"/>
          <p:nvPr/>
        </p:nvSpPr>
        <p:spPr>
          <a:xfrm>
            <a:off x="5373175" y="6497637"/>
            <a:ext cx="1145520" cy="246221"/>
          </a:xfrm>
          <a:prstGeom prst="rect">
            <a:avLst/>
          </a:prstGeom>
          <a:noFill/>
        </p:spPr>
        <p:txBody>
          <a:bodyPr wrap="square">
            <a:spAutoFit/>
          </a:bodyPr>
          <a:lstStyle/>
          <a:p>
            <a:r>
              <a:rPr lang="en-IN" sz="1000" b="1" dirty="0">
                <a:solidFill>
                  <a:schemeClr val="bg1"/>
                </a:solidFill>
              </a:rPr>
              <a:t>MAGIC@KARE</a:t>
            </a:r>
          </a:p>
        </p:txBody>
      </p:sp>
      <p:pic>
        <p:nvPicPr>
          <p:cNvPr id="8" name="Picture 7" descr="Screenshot (56).png"/>
          <p:cNvPicPr>
            <a:picLocks noChangeAspect="1"/>
          </p:cNvPicPr>
          <p:nvPr/>
        </p:nvPicPr>
        <p:blipFill>
          <a:blip r:embed="rId4"/>
          <a:stretch>
            <a:fillRect/>
          </a:stretch>
        </p:blipFill>
        <p:spPr>
          <a:xfrm>
            <a:off x="2415180" y="933101"/>
            <a:ext cx="4801270" cy="2495899"/>
          </a:xfrm>
          <a:prstGeom prst="rect">
            <a:avLst/>
          </a:prstGeom>
        </p:spPr>
      </p:pic>
    </p:spTree>
    <p:extLst>
      <p:ext uri="{BB962C8B-B14F-4D97-AF65-F5344CB8AC3E}">
        <p14:creationId xmlns:p14="http://schemas.microsoft.com/office/powerpoint/2010/main" val="36927208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F240AF1-47AA-94F2-595C-777C029E403A}"/>
              </a:ext>
            </a:extLst>
          </p:cNvPr>
          <p:cNvSpPr>
            <a:spLocks noGrp="1"/>
          </p:cNvSpPr>
          <p:nvPr>
            <p:ph type="sldNum" sz="quarter" idx="12"/>
          </p:nvPr>
        </p:nvSpPr>
        <p:spPr/>
        <p:txBody>
          <a:bodyPr/>
          <a:lstStyle/>
          <a:p>
            <a:fld id="{C263D6C4-4840-40CC-AC84-17E24B3B7BDE}" type="slidenum">
              <a:rPr lang="en-US" noProof="0" smtClean="0"/>
              <a:pPr/>
              <a:t>25</a:t>
            </a:fld>
            <a:endParaRPr lang="en-US" noProof="0" dirty="0"/>
          </a:p>
        </p:txBody>
      </p:sp>
      <p:sp>
        <p:nvSpPr>
          <p:cNvPr id="4" name="Text Placeholder 3">
            <a:extLst>
              <a:ext uri="{FF2B5EF4-FFF2-40B4-BE49-F238E27FC236}">
                <a16:creationId xmlns:a16="http://schemas.microsoft.com/office/drawing/2014/main" id="{9102239B-CFC1-21D1-31FC-BA8437BF17B3}"/>
              </a:ext>
            </a:extLst>
          </p:cNvPr>
          <p:cNvSpPr>
            <a:spLocks noGrp="1"/>
          </p:cNvSpPr>
          <p:nvPr>
            <p:ph type="body" sz="quarter" idx="13"/>
          </p:nvPr>
        </p:nvSpPr>
        <p:spPr>
          <a:xfrm>
            <a:off x="789557" y="1685770"/>
            <a:ext cx="8035266" cy="4093243"/>
          </a:xfrm>
        </p:spPr>
        <p:txBody>
          <a:bodyPr/>
          <a:lstStyle/>
          <a:p>
            <a:pPr marL="0" indent="0">
              <a:buNone/>
            </a:pPr>
            <a:r>
              <a:rPr lang="en-US" sz="2000" b="1" dirty="0">
                <a:latin typeface="Times New Roman" panose="02020603050405020304" pitchFamily="18" charset="0"/>
                <a:cs typeface="Times New Roman" pitchFamily="18" charset="0"/>
              </a:rPr>
              <a:t>Extrinsic Parameters</a:t>
            </a:r>
          </a:p>
          <a:p>
            <a:r>
              <a:rPr lang="en-US" sz="2000" dirty="0">
                <a:latin typeface="Times New Roman" panose="02020603050405020304" pitchFamily="18" charset="0"/>
                <a:cs typeface="Times New Roman" pitchFamily="18" charset="0"/>
              </a:rPr>
              <a:t>The extrinsic parameters consist of a rotation, </a:t>
            </a:r>
            <a:r>
              <a:rPr lang="en-US" sz="2000" i="1" dirty="0">
                <a:latin typeface="Times New Roman" panose="02020603050405020304" pitchFamily="18" charset="0"/>
                <a:cs typeface="Times New Roman" pitchFamily="18" charset="0"/>
              </a:rPr>
              <a:t>R</a:t>
            </a:r>
            <a:r>
              <a:rPr lang="en-US" sz="2000" dirty="0">
                <a:latin typeface="Times New Roman" panose="02020603050405020304" pitchFamily="18" charset="0"/>
                <a:cs typeface="Times New Roman" pitchFamily="18" charset="0"/>
              </a:rPr>
              <a:t>, and a translation, </a:t>
            </a:r>
            <a:r>
              <a:rPr lang="en-US" sz="2000" i="1" dirty="0">
                <a:latin typeface="Times New Roman" panose="02020603050405020304" pitchFamily="18" charset="0"/>
                <a:cs typeface="Times New Roman" pitchFamily="18" charset="0"/>
              </a:rPr>
              <a:t>t</a:t>
            </a:r>
            <a:r>
              <a:rPr lang="en-US" sz="2000" dirty="0">
                <a:latin typeface="Times New Roman" panose="02020603050405020304" pitchFamily="18" charset="0"/>
                <a:cs typeface="Times New Roman" pitchFamily="18" charset="0"/>
              </a:rPr>
              <a:t>. The origin of the camera’s coordinate system is at its optical center and its </a:t>
            </a:r>
            <a:r>
              <a:rPr lang="en-US" sz="2000" i="1" dirty="0">
                <a:latin typeface="Times New Roman" panose="02020603050405020304" pitchFamily="18" charset="0"/>
                <a:cs typeface="Times New Roman" pitchFamily="18" charset="0"/>
              </a:rPr>
              <a:t>x-</a:t>
            </a:r>
            <a:r>
              <a:rPr lang="en-US" sz="2000" dirty="0">
                <a:latin typeface="Times New Roman" panose="02020603050405020304" pitchFamily="18" charset="0"/>
                <a:cs typeface="Times New Roman" pitchFamily="18" charset="0"/>
              </a:rPr>
              <a:t> and </a:t>
            </a:r>
            <a:r>
              <a:rPr lang="en-US" sz="2000" i="1" dirty="0">
                <a:latin typeface="Times New Roman" panose="02020603050405020304" pitchFamily="18" charset="0"/>
                <a:cs typeface="Times New Roman" pitchFamily="18" charset="0"/>
              </a:rPr>
              <a:t>y-</a:t>
            </a:r>
            <a:r>
              <a:rPr lang="en-US" sz="2000" dirty="0">
                <a:latin typeface="Times New Roman" panose="02020603050405020304" pitchFamily="18" charset="0"/>
                <a:cs typeface="Times New Roman" pitchFamily="18" charset="0"/>
              </a:rPr>
              <a:t>axis define the image plane.</a:t>
            </a:r>
          </a:p>
          <a:p>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en-IN" sz="20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07E93B45-1E48-0984-788F-5C98A93DEB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63841" y="177800"/>
            <a:ext cx="1334932" cy="122071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5DA63796-2697-7877-263E-13BD9FA75D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7034" y="-129553"/>
            <a:ext cx="2424023" cy="1262674"/>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E256A0EC-29BC-BBC9-8C78-AEE19FC75EA4}"/>
              </a:ext>
            </a:extLst>
          </p:cNvPr>
          <p:cNvSpPr txBox="1"/>
          <p:nvPr/>
        </p:nvSpPr>
        <p:spPr>
          <a:xfrm>
            <a:off x="5373175" y="6497637"/>
            <a:ext cx="1145520" cy="246221"/>
          </a:xfrm>
          <a:prstGeom prst="rect">
            <a:avLst/>
          </a:prstGeom>
          <a:noFill/>
        </p:spPr>
        <p:txBody>
          <a:bodyPr wrap="square">
            <a:spAutoFit/>
          </a:bodyPr>
          <a:lstStyle/>
          <a:p>
            <a:r>
              <a:rPr lang="en-IN" sz="1000" b="1" dirty="0">
                <a:solidFill>
                  <a:schemeClr val="bg1"/>
                </a:solidFill>
              </a:rPr>
              <a:t>MAGIC@KARE</a:t>
            </a:r>
          </a:p>
        </p:txBody>
      </p:sp>
      <p:pic>
        <p:nvPicPr>
          <p:cNvPr id="8" name="Picture 7" descr="Screenshot (59).png"/>
          <p:cNvPicPr>
            <a:picLocks noChangeAspect="1"/>
          </p:cNvPicPr>
          <p:nvPr/>
        </p:nvPicPr>
        <p:blipFill>
          <a:blip r:embed="rId4"/>
          <a:stretch>
            <a:fillRect/>
          </a:stretch>
        </p:blipFill>
        <p:spPr>
          <a:xfrm>
            <a:off x="3681075" y="3467017"/>
            <a:ext cx="4829849" cy="1705213"/>
          </a:xfrm>
          <a:prstGeom prst="rect">
            <a:avLst/>
          </a:prstGeom>
        </p:spPr>
      </p:pic>
    </p:spTree>
    <p:extLst>
      <p:ext uri="{BB962C8B-B14F-4D97-AF65-F5344CB8AC3E}">
        <p14:creationId xmlns:p14="http://schemas.microsoft.com/office/powerpoint/2010/main" val="6149576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B7C3AC-CD94-E7C7-5E19-66F15A185036}"/>
              </a:ext>
            </a:extLst>
          </p:cNvPr>
          <p:cNvSpPr>
            <a:spLocks noGrp="1"/>
          </p:cNvSpPr>
          <p:nvPr>
            <p:ph type="title"/>
          </p:nvPr>
        </p:nvSpPr>
        <p:spPr>
          <a:xfrm>
            <a:off x="488950" y="972303"/>
            <a:ext cx="11214100" cy="757130"/>
          </a:xfrm>
        </p:spPr>
        <p:txBody>
          <a:bodyPr/>
          <a:lstStyle/>
          <a:p>
            <a:br>
              <a:rPr lang="en-US" sz="2400" dirty="0">
                <a:latin typeface="Times New Roman" panose="02020603050405020304" pitchFamily="18" charset="0"/>
                <a:cs typeface="Times New Roman" panose="02020603050405020304" pitchFamily="18" charset="0"/>
              </a:rPr>
            </a:br>
            <a:r>
              <a:rPr lang="en-US" sz="2400" dirty="0">
                <a:latin typeface="Times New Roman" panose="02020603050405020304" pitchFamily="18" charset="0"/>
                <a:cs typeface="Times New Roman" panose="02020603050405020304" pitchFamily="18" charset="0"/>
              </a:rPr>
              <a:t>Intrinsic Parameters</a:t>
            </a:r>
            <a:endParaRPr lang="en-IN" sz="2400" dirty="0">
              <a:latin typeface="Times New Roman" panose="02020603050405020304" pitchFamily="18" charset="0"/>
              <a:cs typeface="Times New Roman" panose="02020603050405020304" pitchFamily="18" charset="0"/>
            </a:endParaRPr>
          </a:p>
        </p:txBody>
      </p:sp>
      <p:sp>
        <p:nvSpPr>
          <p:cNvPr id="3" name="Slide Number Placeholder 2">
            <a:extLst>
              <a:ext uri="{FF2B5EF4-FFF2-40B4-BE49-F238E27FC236}">
                <a16:creationId xmlns:a16="http://schemas.microsoft.com/office/drawing/2014/main" id="{8F146219-DB1E-8F26-8CED-DB971C10325C}"/>
              </a:ext>
            </a:extLst>
          </p:cNvPr>
          <p:cNvSpPr>
            <a:spLocks noGrp="1"/>
          </p:cNvSpPr>
          <p:nvPr>
            <p:ph type="sldNum" sz="quarter" idx="12"/>
          </p:nvPr>
        </p:nvSpPr>
        <p:spPr/>
        <p:txBody>
          <a:bodyPr/>
          <a:lstStyle/>
          <a:p>
            <a:fld id="{C263D6C4-4840-40CC-AC84-17E24B3B7BDE}" type="slidenum">
              <a:rPr lang="en-US" noProof="0" smtClean="0"/>
              <a:pPr/>
              <a:t>26</a:t>
            </a:fld>
            <a:endParaRPr lang="en-US" noProof="0" dirty="0"/>
          </a:p>
        </p:txBody>
      </p:sp>
      <p:sp>
        <p:nvSpPr>
          <p:cNvPr id="8" name="Text Placeholder 7"/>
          <p:cNvSpPr>
            <a:spLocks noGrp="1"/>
          </p:cNvSpPr>
          <p:nvPr>
            <p:ph type="body" sz="quarter" idx="13"/>
          </p:nvPr>
        </p:nvSpPr>
        <p:spPr>
          <a:xfrm>
            <a:off x="488949" y="1792454"/>
            <a:ext cx="7473231" cy="4093243"/>
          </a:xfrm>
        </p:spPr>
        <p:txBody>
          <a:bodyPr/>
          <a:lstStyle/>
          <a:p>
            <a:r>
              <a:rPr lang="en-US" sz="2000" dirty="0">
                <a:latin typeface="Times New Roman" pitchFamily="18" charset="0"/>
                <a:cs typeface="Times New Roman" pitchFamily="18" charset="0"/>
              </a:rPr>
              <a:t>The intrinsic parameters include the focal length, the optical center, also known as the </a:t>
            </a:r>
            <a:r>
              <a:rPr lang="en-US" sz="2000" i="1" dirty="0">
                <a:latin typeface="Times New Roman" pitchFamily="18" charset="0"/>
                <a:cs typeface="Times New Roman" pitchFamily="18" charset="0"/>
              </a:rPr>
              <a:t>principal point</a:t>
            </a:r>
            <a:r>
              <a:rPr lang="en-US" sz="2000" dirty="0">
                <a:latin typeface="Times New Roman" pitchFamily="18" charset="0"/>
                <a:cs typeface="Times New Roman" pitchFamily="18" charset="0"/>
              </a:rPr>
              <a:t>, and the skew coefficient. The camera intrinsic matrix, </a:t>
            </a:r>
            <a:r>
              <a:rPr lang="en-US" sz="2000" i="1" dirty="0">
                <a:latin typeface="Times New Roman" pitchFamily="18" charset="0"/>
                <a:cs typeface="Times New Roman" pitchFamily="18" charset="0"/>
              </a:rPr>
              <a:t>K</a:t>
            </a:r>
            <a:r>
              <a:rPr lang="en-US" sz="2000" dirty="0">
                <a:latin typeface="Times New Roman" pitchFamily="18" charset="0"/>
                <a:cs typeface="Times New Roman" pitchFamily="18" charset="0"/>
              </a:rPr>
              <a:t>, is defined as:</a:t>
            </a:r>
          </a:p>
          <a:p>
            <a:pPr>
              <a:buNone/>
            </a:pPr>
            <a:endParaRPr lang="en-US" sz="2000" dirty="0"/>
          </a:p>
        </p:txBody>
      </p:sp>
      <p:pic>
        <p:nvPicPr>
          <p:cNvPr id="10" name="Picture 9">
            <a:extLst>
              <a:ext uri="{FF2B5EF4-FFF2-40B4-BE49-F238E27FC236}">
                <a16:creationId xmlns:a16="http://schemas.microsoft.com/office/drawing/2014/main" id="{4BD1EFC9-E4A6-14B1-26A0-3474C78185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7034" y="-129553"/>
            <a:ext cx="2424023" cy="126267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a:extLst>
              <a:ext uri="{FF2B5EF4-FFF2-40B4-BE49-F238E27FC236}">
                <a16:creationId xmlns:a16="http://schemas.microsoft.com/office/drawing/2014/main" id="{0559E018-EAB8-5919-D64C-2AF737D06C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63841" y="177800"/>
            <a:ext cx="1334932" cy="1220713"/>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6880D2B6-4090-455F-C527-D5A90109B925}"/>
              </a:ext>
            </a:extLst>
          </p:cNvPr>
          <p:cNvSpPr txBox="1"/>
          <p:nvPr/>
        </p:nvSpPr>
        <p:spPr>
          <a:xfrm>
            <a:off x="5373175" y="6497637"/>
            <a:ext cx="1145520" cy="246221"/>
          </a:xfrm>
          <a:prstGeom prst="rect">
            <a:avLst/>
          </a:prstGeom>
          <a:noFill/>
        </p:spPr>
        <p:txBody>
          <a:bodyPr wrap="square">
            <a:spAutoFit/>
          </a:bodyPr>
          <a:lstStyle/>
          <a:p>
            <a:r>
              <a:rPr lang="en-IN" sz="1000" b="1" dirty="0">
                <a:solidFill>
                  <a:schemeClr val="bg1"/>
                </a:solidFill>
              </a:rPr>
              <a:t>MAGIC@KARE</a:t>
            </a:r>
          </a:p>
        </p:txBody>
      </p:sp>
      <p:pic>
        <p:nvPicPr>
          <p:cNvPr id="13" name="Picture 12" descr="Screenshot (61).png"/>
          <p:cNvPicPr>
            <a:picLocks noChangeAspect="1"/>
          </p:cNvPicPr>
          <p:nvPr/>
        </p:nvPicPr>
        <p:blipFill rotWithShape="1">
          <a:blip r:embed="rId4"/>
          <a:srcRect l="14114" b="24020"/>
          <a:stretch/>
        </p:blipFill>
        <p:spPr>
          <a:xfrm>
            <a:off x="3200399" y="2962027"/>
            <a:ext cx="1825051" cy="1210909"/>
          </a:xfrm>
          <a:prstGeom prst="rect">
            <a:avLst/>
          </a:prstGeom>
        </p:spPr>
      </p:pic>
      <p:pic>
        <p:nvPicPr>
          <p:cNvPr id="9" name="Picture 8" descr="Screenshot (68).png"/>
          <p:cNvPicPr>
            <a:picLocks noChangeAspect="1"/>
          </p:cNvPicPr>
          <p:nvPr/>
        </p:nvPicPr>
        <p:blipFill>
          <a:blip r:embed="rId5"/>
          <a:stretch>
            <a:fillRect/>
          </a:stretch>
        </p:blipFill>
        <p:spPr>
          <a:xfrm>
            <a:off x="1037981" y="4400080"/>
            <a:ext cx="6220694" cy="1276528"/>
          </a:xfrm>
          <a:prstGeom prst="rect">
            <a:avLst/>
          </a:prstGeom>
        </p:spPr>
      </p:pic>
    </p:spTree>
    <p:extLst>
      <p:ext uri="{BB962C8B-B14F-4D97-AF65-F5344CB8AC3E}">
        <p14:creationId xmlns:p14="http://schemas.microsoft.com/office/powerpoint/2010/main" val="40729193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9562" y="1095555"/>
            <a:ext cx="11279038" cy="757130"/>
          </a:xfrm>
        </p:spPr>
        <p:txBody>
          <a:bodyPr/>
          <a:lstStyle/>
          <a:p>
            <a:r>
              <a:rPr lang="en-US" sz="2400" dirty="0">
                <a:latin typeface="Times New Roman" panose="02020603050405020304" pitchFamily="18" charset="0"/>
                <a:cs typeface="Times New Roman" panose="02020603050405020304" pitchFamily="18" charset="0"/>
              </a:rPr>
              <a:t>Distortion in Camera Calibration</a:t>
            </a:r>
            <a:br>
              <a:rPr lang="en-US" sz="2400" dirty="0">
                <a:latin typeface="Times New Roman" panose="02020603050405020304" pitchFamily="18" charset="0"/>
                <a:cs typeface="Times New Roman" panose="02020603050405020304" pitchFamily="18" charset="0"/>
              </a:rPr>
            </a:br>
            <a:endParaRPr lang="en-US" sz="2400" dirty="0">
              <a:latin typeface="Times New Roman" panose="02020603050405020304" pitchFamily="18" charset="0"/>
              <a:cs typeface="Times New Roman" panose="02020603050405020304" pitchFamily="18" charset="0"/>
            </a:endParaRPr>
          </a:p>
        </p:txBody>
      </p:sp>
      <p:sp>
        <p:nvSpPr>
          <p:cNvPr id="3" name="Slide Number Placeholder 2"/>
          <p:cNvSpPr>
            <a:spLocks noGrp="1"/>
          </p:cNvSpPr>
          <p:nvPr>
            <p:ph type="sldNum" sz="quarter" idx="12"/>
          </p:nvPr>
        </p:nvSpPr>
        <p:spPr/>
        <p:txBody>
          <a:bodyPr/>
          <a:lstStyle/>
          <a:p>
            <a:fld id="{C263D6C4-4840-40CC-AC84-17E24B3B7BDE}" type="slidenum">
              <a:rPr lang="en-US" noProof="0" smtClean="0"/>
              <a:pPr/>
              <a:t>27</a:t>
            </a:fld>
            <a:endParaRPr lang="en-US" noProof="0" dirty="0"/>
          </a:p>
        </p:txBody>
      </p:sp>
      <p:sp>
        <p:nvSpPr>
          <p:cNvPr id="4" name="Text Placeholder 3"/>
          <p:cNvSpPr>
            <a:spLocks noGrp="1"/>
          </p:cNvSpPr>
          <p:nvPr>
            <p:ph type="body" sz="quarter" idx="13"/>
          </p:nvPr>
        </p:nvSpPr>
        <p:spPr>
          <a:xfrm>
            <a:off x="444499" y="1625385"/>
            <a:ext cx="8009387" cy="4093243"/>
          </a:xfrm>
        </p:spPr>
        <p:txBody>
          <a:bodyPr/>
          <a:lstStyle/>
          <a:p>
            <a:r>
              <a:rPr lang="en-US" sz="2000" dirty="0">
                <a:latin typeface="Times New Roman" panose="02020603050405020304" pitchFamily="18" charset="0"/>
                <a:cs typeface="Times New Roman" panose="02020603050405020304" pitchFamily="18" charset="0"/>
              </a:rPr>
              <a:t>The camera matrix does not account for lens distortion because an ideal pinhole camera does not have a lens. To accurately represent a real camera, the camera model includes the radial and tangential lens distortion.</a:t>
            </a:r>
          </a:p>
          <a:p>
            <a:r>
              <a:rPr lang="en-US" sz="2000" b="1" dirty="0">
                <a:latin typeface="Times New Roman" panose="02020603050405020304" pitchFamily="18" charset="0"/>
                <a:cs typeface="Times New Roman" panose="02020603050405020304" pitchFamily="18" charset="0"/>
              </a:rPr>
              <a:t>Radial Distortion</a:t>
            </a:r>
          </a:p>
          <a:p>
            <a:r>
              <a:rPr lang="en-US" sz="2000" dirty="0">
                <a:latin typeface="Times New Roman" panose="02020603050405020304" pitchFamily="18" charset="0"/>
                <a:cs typeface="Times New Roman" panose="02020603050405020304" pitchFamily="18" charset="0"/>
              </a:rPr>
              <a:t>Radial distortion occurs when light rays bend more near the edges of a lens than they do at its optical center. The smaller the lens, the greater the distortion.</a:t>
            </a:r>
          </a:p>
          <a:p>
            <a:endParaRPr lang="en-US"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D73408B0-131D-6E8F-2F35-A1DAF400882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7034" y="-129553"/>
            <a:ext cx="2424023" cy="126267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134EDBA0-6FB0-8162-278D-F5696A70CD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63841" y="177800"/>
            <a:ext cx="1334932" cy="122071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fe43cc3aa2dfd842030d3f2ed906384fce2a336.jpg"/>
          <p:cNvPicPr>
            <a:picLocks noChangeAspect="1"/>
          </p:cNvPicPr>
          <p:nvPr/>
        </p:nvPicPr>
        <p:blipFill>
          <a:blip r:embed="rId4"/>
          <a:stretch>
            <a:fillRect/>
          </a:stretch>
        </p:blipFill>
        <p:spPr>
          <a:xfrm>
            <a:off x="3715827" y="4243364"/>
            <a:ext cx="4226944" cy="2177130"/>
          </a:xfrm>
          <a:prstGeom prst="rect">
            <a:avLst/>
          </a:prstGeom>
        </p:spPr>
      </p:pic>
      <p:sp>
        <p:nvSpPr>
          <p:cNvPr id="8" name="TextBox 7">
            <a:extLst>
              <a:ext uri="{FF2B5EF4-FFF2-40B4-BE49-F238E27FC236}">
                <a16:creationId xmlns:a16="http://schemas.microsoft.com/office/drawing/2014/main" id="{52B01AAA-B30C-7509-06B7-A367573CF327}"/>
              </a:ext>
            </a:extLst>
          </p:cNvPr>
          <p:cNvSpPr txBox="1"/>
          <p:nvPr/>
        </p:nvSpPr>
        <p:spPr>
          <a:xfrm>
            <a:off x="5373175" y="6497637"/>
            <a:ext cx="1145520" cy="246221"/>
          </a:xfrm>
          <a:prstGeom prst="rect">
            <a:avLst/>
          </a:prstGeom>
          <a:noFill/>
        </p:spPr>
        <p:txBody>
          <a:bodyPr wrap="square">
            <a:spAutoFit/>
          </a:bodyPr>
          <a:lstStyle/>
          <a:p>
            <a:r>
              <a:rPr lang="en-IN" sz="1000" b="1" dirty="0">
                <a:solidFill>
                  <a:schemeClr val="bg1"/>
                </a:solidFill>
              </a:rPr>
              <a:t>MAGIC@KARE</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4068" y="1035170"/>
            <a:ext cx="11244532" cy="757130"/>
          </a:xfrm>
        </p:spPr>
        <p:txBody>
          <a:bodyPr/>
          <a:lstStyle/>
          <a:p>
            <a:r>
              <a:rPr lang="en-US" sz="2400" dirty="0">
                <a:latin typeface="Times New Roman" panose="02020603050405020304" pitchFamily="18" charset="0"/>
                <a:cs typeface="Times New Roman" panose="02020603050405020304" pitchFamily="18" charset="0"/>
              </a:rPr>
              <a:t>Tangential Distortion</a:t>
            </a:r>
            <a:br>
              <a:rPr lang="en-US" sz="2400" dirty="0">
                <a:latin typeface="Times New Roman" panose="02020603050405020304" pitchFamily="18" charset="0"/>
                <a:cs typeface="Times New Roman" panose="02020603050405020304" pitchFamily="18" charset="0"/>
              </a:rPr>
            </a:br>
            <a:endParaRPr lang="en-US" sz="2400" dirty="0">
              <a:latin typeface="Times New Roman" panose="02020603050405020304" pitchFamily="18" charset="0"/>
              <a:cs typeface="Times New Roman" panose="02020603050405020304" pitchFamily="18" charset="0"/>
            </a:endParaRPr>
          </a:p>
        </p:txBody>
      </p:sp>
      <p:sp>
        <p:nvSpPr>
          <p:cNvPr id="3" name="Slide Number Placeholder 2"/>
          <p:cNvSpPr>
            <a:spLocks noGrp="1"/>
          </p:cNvSpPr>
          <p:nvPr>
            <p:ph type="sldNum" sz="quarter" idx="12"/>
          </p:nvPr>
        </p:nvSpPr>
        <p:spPr/>
        <p:txBody>
          <a:bodyPr/>
          <a:lstStyle/>
          <a:p>
            <a:fld id="{C263D6C4-4840-40CC-AC84-17E24B3B7BDE}" type="slidenum">
              <a:rPr lang="en-US" noProof="0" smtClean="0"/>
              <a:pPr/>
              <a:t>28</a:t>
            </a:fld>
            <a:endParaRPr lang="en-US" noProof="0" dirty="0"/>
          </a:p>
        </p:txBody>
      </p:sp>
      <p:sp>
        <p:nvSpPr>
          <p:cNvPr id="4" name="Text Placeholder 3"/>
          <p:cNvSpPr>
            <a:spLocks noGrp="1"/>
          </p:cNvSpPr>
          <p:nvPr>
            <p:ph type="body" sz="quarter" idx="13"/>
          </p:nvPr>
        </p:nvSpPr>
        <p:spPr>
          <a:xfrm>
            <a:off x="444499" y="1625385"/>
            <a:ext cx="6853447" cy="4093243"/>
          </a:xfrm>
        </p:spPr>
        <p:txBody>
          <a:bodyPr/>
          <a:lstStyle/>
          <a:p>
            <a:r>
              <a:rPr lang="en-US" sz="2000" dirty="0">
                <a:latin typeface="Times New Roman" panose="02020603050405020304" pitchFamily="18" charset="0"/>
                <a:cs typeface="Times New Roman" panose="02020603050405020304" pitchFamily="18" charset="0"/>
              </a:rPr>
              <a:t>Tangential distortion occurs when the lens and the image plane are not parallel. The tangential distortion coefficients model this type of distortion.</a:t>
            </a:r>
          </a:p>
          <a:p>
            <a:endParaRPr lang="en-US"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D73408B0-131D-6E8F-2F35-A1DAF400882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7034" y="-129553"/>
            <a:ext cx="2424023" cy="126267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134EDBA0-6FB0-8162-278D-F5696A70CD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63841" y="177800"/>
            <a:ext cx="1334932" cy="122071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Screenshot (66).png"/>
          <p:cNvPicPr>
            <a:picLocks noChangeAspect="1"/>
          </p:cNvPicPr>
          <p:nvPr/>
        </p:nvPicPr>
        <p:blipFill>
          <a:blip r:embed="rId4"/>
          <a:stretch>
            <a:fillRect/>
          </a:stretch>
        </p:blipFill>
        <p:spPr>
          <a:xfrm>
            <a:off x="2564291" y="2865585"/>
            <a:ext cx="6333769" cy="3129773"/>
          </a:xfrm>
          <a:prstGeom prst="rect">
            <a:avLst/>
          </a:prstGeom>
        </p:spPr>
      </p:pic>
      <p:sp>
        <p:nvSpPr>
          <p:cNvPr id="8" name="TextBox 7">
            <a:extLst>
              <a:ext uri="{FF2B5EF4-FFF2-40B4-BE49-F238E27FC236}">
                <a16:creationId xmlns:a16="http://schemas.microsoft.com/office/drawing/2014/main" id="{8D50FB7B-882F-C55A-DA9F-C58B92967207}"/>
              </a:ext>
            </a:extLst>
          </p:cNvPr>
          <p:cNvSpPr txBox="1"/>
          <p:nvPr/>
        </p:nvSpPr>
        <p:spPr>
          <a:xfrm>
            <a:off x="5373175" y="6497637"/>
            <a:ext cx="1145520" cy="246221"/>
          </a:xfrm>
          <a:prstGeom prst="rect">
            <a:avLst/>
          </a:prstGeom>
          <a:noFill/>
        </p:spPr>
        <p:txBody>
          <a:bodyPr wrap="square">
            <a:spAutoFit/>
          </a:bodyPr>
          <a:lstStyle/>
          <a:p>
            <a:r>
              <a:rPr lang="en-IN" sz="1000" b="1" dirty="0">
                <a:solidFill>
                  <a:schemeClr val="bg1"/>
                </a:solidFill>
              </a:rPr>
              <a:t>MAGIC@KARE</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2197" y="1418826"/>
            <a:ext cx="11466576" cy="424732"/>
          </a:xfrm>
        </p:spPr>
        <p:txBody>
          <a:bodyPr/>
          <a:lstStyle/>
          <a:p>
            <a:r>
              <a:rPr lang="en-US" sz="2400" dirty="0">
                <a:latin typeface="Times New Roman" panose="02020603050405020304" pitchFamily="18" charset="0"/>
                <a:cs typeface="Times New Roman" panose="02020603050405020304" pitchFamily="18" charset="0"/>
              </a:rPr>
              <a:t>CAMERA (PROJECTION) MATRIX:</a:t>
            </a:r>
          </a:p>
        </p:txBody>
      </p:sp>
      <p:sp>
        <p:nvSpPr>
          <p:cNvPr id="3" name="Slide Number Placeholder 2"/>
          <p:cNvSpPr>
            <a:spLocks noGrp="1"/>
          </p:cNvSpPr>
          <p:nvPr>
            <p:ph type="sldNum" sz="quarter" idx="12"/>
          </p:nvPr>
        </p:nvSpPr>
        <p:spPr/>
        <p:txBody>
          <a:bodyPr/>
          <a:lstStyle/>
          <a:p>
            <a:fld id="{C263D6C4-4840-40CC-AC84-17E24B3B7BDE}" type="slidenum">
              <a:rPr lang="en-US" noProof="0" smtClean="0"/>
              <a:pPr/>
              <a:t>29</a:t>
            </a:fld>
            <a:endParaRPr lang="en-US" noProof="0" dirty="0"/>
          </a:p>
        </p:txBody>
      </p:sp>
      <p:pic>
        <p:nvPicPr>
          <p:cNvPr id="5" name="Picture 4" descr="Screenshot (72).png"/>
          <p:cNvPicPr>
            <a:picLocks noChangeAspect="1"/>
          </p:cNvPicPr>
          <p:nvPr/>
        </p:nvPicPr>
        <p:blipFill>
          <a:blip r:embed="rId2"/>
          <a:stretch>
            <a:fillRect/>
          </a:stretch>
        </p:blipFill>
        <p:spPr>
          <a:xfrm>
            <a:off x="1419045" y="2345960"/>
            <a:ext cx="8802329" cy="2686425"/>
          </a:xfrm>
          <a:prstGeom prst="rect">
            <a:avLst/>
          </a:prstGeom>
        </p:spPr>
      </p:pic>
      <p:pic>
        <p:nvPicPr>
          <p:cNvPr id="6" name="Picture 5">
            <a:extLst>
              <a:ext uri="{FF2B5EF4-FFF2-40B4-BE49-F238E27FC236}">
                <a16:creationId xmlns:a16="http://schemas.microsoft.com/office/drawing/2014/main" id="{D73408B0-131D-6E8F-2F35-A1DAF40088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7034" y="-129553"/>
            <a:ext cx="2424023" cy="126267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a:extLst>
              <a:ext uri="{FF2B5EF4-FFF2-40B4-BE49-F238E27FC236}">
                <a16:creationId xmlns:a16="http://schemas.microsoft.com/office/drawing/2014/main" id="{134EDBA0-6FB0-8162-278D-F5696A70CD7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63841" y="177800"/>
            <a:ext cx="1334932" cy="122071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12F62B3C-6A63-1823-B842-0EDC78B43D02}"/>
              </a:ext>
            </a:extLst>
          </p:cNvPr>
          <p:cNvSpPr txBox="1"/>
          <p:nvPr/>
        </p:nvSpPr>
        <p:spPr>
          <a:xfrm>
            <a:off x="5373175" y="6497637"/>
            <a:ext cx="1145520" cy="246221"/>
          </a:xfrm>
          <a:prstGeom prst="rect">
            <a:avLst/>
          </a:prstGeom>
          <a:noFill/>
        </p:spPr>
        <p:txBody>
          <a:bodyPr wrap="square">
            <a:spAutoFit/>
          </a:bodyPr>
          <a:lstStyle/>
          <a:p>
            <a:r>
              <a:rPr lang="en-IN" sz="1000" b="1" dirty="0">
                <a:solidFill>
                  <a:schemeClr val="bg1"/>
                </a:solidFill>
              </a:rPr>
              <a:t>MAGIC@KARE</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63425-9DA1-AF20-D3C4-735F86877FCE}"/>
              </a:ext>
            </a:extLst>
          </p:cNvPr>
          <p:cNvSpPr>
            <a:spLocks noGrp="1"/>
          </p:cNvSpPr>
          <p:nvPr>
            <p:ph type="title"/>
          </p:nvPr>
        </p:nvSpPr>
        <p:spPr>
          <a:xfrm>
            <a:off x="488950" y="1532397"/>
            <a:ext cx="11214100" cy="535531"/>
          </a:xfrm>
        </p:spPr>
        <p:txBody>
          <a:bodyPr/>
          <a:lstStyle/>
          <a:p>
            <a:r>
              <a:rPr lang="en-US" dirty="0">
                <a:latin typeface="Times New Roman" panose="02020603050405020304" pitchFamily="18" charset="0"/>
                <a:cs typeface="Times New Roman" panose="02020603050405020304" pitchFamily="18" charset="0"/>
              </a:rPr>
              <a:t>Conventional Pipeline</a:t>
            </a:r>
            <a:endParaRPr lang="en-IN" dirty="0">
              <a:latin typeface="Times New Roman" panose="02020603050405020304" pitchFamily="18" charset="0"/>
              <a:cs typeface="Times New Roman" panose="02020603050405020304" pitchFamily="18" charset="0"/>
            </a:endParaRPr>
          </a:p>
        </p:txBody>
      </p:sp>
      <p:sp>
        <p:nvSpPr>
          <p:cNvPr id="3" name="Slide Number Placeholder 2">
            <a:extLst>
              <a:ext uri="{FF2B5EF4-FFF2-40B4-BE49-F238E27FC236}">
                <a16:creationId xmlns:a16="http://schemas.microsoft.com/office/drawing/2014/main" id="{4CC092B0-88C1-3FD7-2AE5-33FDF7928F7F}"/>
              </a:ext>
            </a:extLst>
          </p:cNvPr>
          <p:cNvSpPr>
            <a:spLocks noGrp="1"/>
          </p:cNvSpPr>
          <p:nvPr>
            <p:ph type="sldNum" sz="quarter" idx="12"/>
          </p:nvPr>
        </p:nvSpPr>
        <p:spPr/>
        <p:txBody>
          <a:bodyPr/>
          <a:lstStyle/>
          <a:p>
            <a:fld id="{C263D6C4-4840-40CC-AC84-17E24B3B7BDE}" type="slidenum">
              <a:rPr lang="en-US" noProof="0" smtClean="0"/>
              <a:pPr/>
              <a:t>3</a:t>
            </a:fld>
            <a:endParaRPr lang="en-US" noProof="0" dirty="0"/>
          </a:p>
        </p:txBody>
      </p:sp>
      <p:sp>
        <p:nvSpPr>
          <p:cNvPr id="4" name="Text Placeholder 3">
            <a:extLst>
              <a:ext uri="{FF2B5EF4-FFF2-40B4-BE49-F238E27FC236}">
                <a16:creationId xmlns:a16="http://schemas.microsoft.com/office/drawing/2014/main" id="{B79EABE9-4217-60C7-8052-032A4CD48B77}"/>
              </a:ext>
            </a:extLst>
          </p:cNvPr>
          <p:cNvSpPr>
            <a:spLocks noGrp="1"/>
          </p:cNvSpPr>
          <p:nvPr>
            <p:ph type="body" sz="quarter" idx="13"/>
          </p:nvPr>
        </p:nvSpPr>
        <p:spPr>
          <a:xfrm>
            <a:off x="2602994" y="5362131"/>
            <a:ext cx="6718300" cy="535531"/>
          </a:xfrm>
        </p:spPr>
        <p:txBody>
          <a:bodyPr/>
          <a:lstStyle/>
          <a:p>
            <a:r>
              <a:rPr lang="en-US" dirty="0"/>
              <a:t>Features are </a:t>
            </a:r>
            <a:r>
              <a:rPr lang="en-US" sz="2400" dirty="0">
                <a:latin typeface="Times New Roman" panose="02020603050405020304" pitchFamily="18" charset="0"/>
                <a:cs typeface="Times New Roman" panose="02020603050405020304" pitchFamily="18" charset="0"/>
              </a:rPr>
              <a:t>extracted</a:t>
            </a:r>
            <a:r>
              <a:rPr lang="en-US" dirty="0"/>
              <a:t> per cluster classification is done per cluster</a:t>
            </a:r>
            <a:endParaRPr lang="en-IN" dirty="0"/>
          </a:p>
        </p:txBody>
      </p:sp>
      <p:pic>
        <p:nvPicPr>
          <p:cNvPr id="6" name="Picture 5">
            <a:extLst>
              <a:ext uri="{FF2B5EF4-FFF2-40B4-BE49-F238E27FC236}">
                <a16:creationId xmlns:a16="http://schemas.microsoft.com/office/drawing/2014/main" id="{36005DD1-F0F2-8FBB-AC56-B6B5380E20CA}"/>
              </a:ext>
            </a:extLst>
          </p:cNvPr>
          <p:cNvPicPr>
            <a:picLocks noChangeAspect="1"/>
          </p:cNvPicPr>
          <p:nvPr/>
        </p:nvPicPr>
        <p:blipFill>
          <a:blip r:embed="rId2"/>
          <a:stretch>
            <a:fillRect/>
          </a:stretch>
        </p:blipFill>
        <p:spPr>
          <a:xfrm>
            <a:off x="2294626" y="2372222"/>
            <a:ext cx="7335036" cy="2953381"/>
          </a:xfrm>
          <a:prstGeom prst="rect">
            <a:avLst/>
          </a:prstGeom>
        </p:spPr>
      </p:pic>
      <p:pic>
        <p:nvPicPr>
          <p:cNvPr id="5" name="Picture 2">
            <a:extLst>
              <a:ext uri="{FF2B5EF4-FFF2-40B4-BE49-F238E27FC236}">
                <a16:creationId xmlns:a16="http://schemas.microsoft.com/office/drawing/2014/main" id="{1C5B03D5-5871-8DC9-46C5-070ADF0C8A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902" y="-51000"/>
            <a:ext cx="3213947" cy="167414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a:extLst>
              <a:ext uri="{FF2B5EF4-FFF2-40B4-BE49-F238E27FC236}">
                <a16:creationId xmlns:a16="http://schemas.microsoft.com/office/drawing/2014/main" id="{0FA8443C-976D-7718-A9E0-4F98D8BB18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63841" y="177800"/>
            <a:ext cx="1334932" cy="1220713"/>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7A44AFD4-9C13-3139-BEC2-39ED0ADBDC2D}"/>
              </a:ext>
            </a:extLst>
          </p:cNvPr>
          <p:cNvSpPr txBox="1"/>
          <p:nvPr/>
        </p:nvSpPr>
        <p:spPr>
          <a:xfrm>
            <a:off x="5373175" y="6497637"/>
            <a:ext cx="1145520" cy="246221"/>
          </a:xfrm>
          <a:prstGeom prst="rect">
            <a:avLst/>
          </a:prstGeom>
          <a:noFill/>
        </p:spPr>
        <p:txBody>
          <a:bodyPr wrap="square">
            <a:spAutoFit/>
          </a:bodyPr>
          <a:lstStyle/>
          <a:p>
            <a:r>
              <a:rPr lang="en-IN" sz="1000" b="1" dirty="0">
                <a:solidFill>
                  <a:schemeClr val="bg1"/>
                </a:solidFill>
              </a:rPr>
              <a:t>MAGIC@KARE</a:t>
            </a:r>
          </a:p>
        </p:txBody>
      </p:sp>
    </p:spTree>
    <p:extLst>
      <p:ext uri="{BB962C8B-B14F-4D97-AF65-F5344CB8AC3E}">
        <p14:creationId xmlns:p14="http://schemas.microsoft.com/office/powerpoint/2010/main" val="258249273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411480" y="1233771"/>
            <a:ext cx="11247120" cy="424732"/>
          </a:xfrm>
        </p:spPr>
        <p:txBody>
          <a:bodyPr/>
          <a:lstStyle/>
          <a:p>
            <a:r>
              <a:rPr lang="en-US" sz="2400" dirty="0">
                <a:latin typeface="Times New Roman" panose="02020603050405020304" pitchFamily="18" charset="0"/>
                <a:cs typeface="Times New Roman" panose="02020603050405020304" pitchFamily="18" charset="0"/>
              </a:rPr>
              <a:t>ALGORITHMS :</a:t>
            </a:r>
          </a:p>
        </p:txBody>
      </p:sp>
      <p:sp>
        <p:nvSpPr>
          <p:cNvPr id="3" name="Slide Number Placeholder 2">
            <a:extLst>
              <a:ext uri="{FF2B5EF4-FFF2-40B4-BE49-F238E27FC236}">
                <a16:creationId xmlns:a16="http://schemas.microsoft.com/office/drawing/2014/main" id="{A8474247-F363-97A4-1211-36CCE6D8E711}"/>
              </a:ext>
            </a:extLst>
          </p:cNvPr>
          <p:cNvSpPr>
            <a:spLocks noGrp="1"/>
          </p:cNvSpPr>
          <p:nvPr>
            <p:ph type="sldNum" sz="quarter" idx="12"/>
          </p:nvPr>
        </p:nvSpPr>
        <p:spPr/>
        <p:txBody>
          <a:bodyPr/>
          <a:lstStyle/>
          <a:p>
            <a:fld id="{C263D6C4-4840-40CC-AC84-17E24B3B7BDE}" type="slidenum">
              <a:rPr lang="en-US" noProof="0" smtClean="0"/>
              <a:pPr/>
              <a:t>30</a:t>
            </a:fld>
            <a:endParaRPr lang="en-US" noProof="0" dirty="0"/>
          </a:p>
        </p:txBody>
      </p:sp>
      <p:sp>
        <p:nvSpPr>
          <p:cNvPr id="4" name="Text Placeholder 3">
            <a:extLst>
              <a:ext uri="{FF2B5EF4-FFF2-40B4-BE49-F238E27FC236}">
                <a16:creationId xmlns:a16="http://schemas.microsoft.com/office/drawing/2014/main" id="{C120BE8B-C1C7-8FCB-203A-E86DE374B194}"/>
              </a:ext>
            </a:extLst>
          </p:cNvPr>
          <p:cNvSpPr>
            <a:spLocks noGrp="1"/>
          </p:cNvSpPr>
          <p:nvPr>
            <p:ph type="body" sz="quarter" idx="13"/>
          </p:nvPr>
        </p:nvSpPr>
        <p:spPr>
          <a:xfrm>
            <a:off x="867194" y="2031448"/>
            <a:ext cx="8457960" cy="4093243"/>
          </a:xfrm>
        </p:spPr>
        <p:txBody>
          <a:bodyPr/>
          <a:lstStyle/>
          <a:p>
            <a:pPr marL="0" indent="0">
              <a:buNone/>
            </a:pPr>
            <a:r>
              <a:rPr lang="en-US" sz="2000" dirty="0">
                <a:latin typeface="Times New Roman" panose="02020603050405020304" pitchFamily="18" charset="0"/>
                <a:cs typeface="Times New Roman" panose="02020603050405020304" pitchFamily="18" charset="0"/>
              </a:rPr>
              <a:t>There are several algorithms used for camera calibration, including:</a:t>
            </a:r>
          </a:p>
          <a:p>
            <a:r>
              <a:rPr lang="en-US" sz="2000" b="1" dirty="0">
                <a:latin typeface="Times New Roman" panose="02020603050405020304" pitchFamily="18" charset="0"/>
                <a:cs typeface="Times New Roman" panose="02020603050405020304" pitchFamily="18" charset="0"/>
              </a:rPr>
              <a:t>Zhang's method: </a:t>
            </a:r>
            <a:r>
              <a:rPr lang="en-US" sz="2000" dirty="0">
                <a:latin typeface="Times New Roman" panose="02020603050405020304" pitchFamily="18" charset="0"/>
                <a:cs typeface="Times New Roman" panose="02020603050405020304" pitchFamily="18" charset="0"/>
              </a:rPr>
              <a:t>This is a classical method based on coplanar points that requires the user to provide a set of 2D image points and the corresponding  3D world points. The intrinsic and extrinsic parameters are estimated using a non-linear optimization algorithm.</a:t>
            </a:r>
          </a:p>
          <a:p>
            <a:r>
              <a:rPr lang="en-US" sz="2000" b="1" dirty="0">
                <a:latin typeface="Times New Roman" panose="02020603050405020304" pitchFamily="18" charset="0"/>
                <a:cs typeface="Times New Roman" panose="02020603050405020304" pitchFamily="18" charset="0"/>
              </a:rPr>
              <a:t>Direct linear transform (DLT): </a:t>
            </a:r>
            <a:r>
              <a:rPr lang="en-US" sz="2000" dirty="0">
                <a:latin typeface="Times New Roman" panose="02020603050405020304" pitchFamily="18" charset="0"/>
                <a:cs typeface="Times New Roman" panose="02020603050405020304" pitchFamily="18" charset="0"/>
              </a:rPr>
              <a:t>This method is based on the projection matrix and requires the user to provide a set of image points and the corresponding 3D world points. The intrinsic and extrinsic parameters are estimated using a linear solution.</a:t>
            </a:r>
          </a:p>
          <a:p>
            <a:endParaRPr lang="en-IN" dirty="0"/>
          </a:p>
        </p:txBody>
      </p:sp>
      <p:pic>
        <p:nvPicPr>
          <p:cNvPr id="6" name="Picture 5">
            <a:extLst>
              <a:ext uri="{FF2B5EF4-FFF2-40B4-BE49-F238E27FC236}">
                <a16:creationId xmlns:a16="http://schemas.microsoft.com/office/drawing/2014/main" id="{BD69C7BB-C991-F0BE-1722-B67273E465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7034" y="-129553"/>
            <a:ext cx="2424023" cy="126267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a:extLst>
              <a:ext uri="{FF2B5EF4-FFF2-40B4-BE49-F238E27FC236}">
                <a16:creationId xmlns:a16="http://schemas.microsoft.com/office/drawing/2014/main" id="{E774B918-ACDF-DB01-9E80-3B12F16084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63841" y="177800"/>
            <a:ext cx="1334932" cy="1220713"/>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732DEF88-1646-402C-AABE-5D00FA485373}"/>
              </a:ext>
            </a:extLst>
          </p:cNvPr>
          <p:cNvSpPr txBox="1"/>
          <p:nvPr/>
        </p:nvSpPr>
        <p:spPr>
          <a:xfrm>
            <a:off x="5373175" y="6497637"/>
            <a:ext cx="1145520" cy="246221"/>
          </a:xfrm>
          <a:prstGeom prst="rect">
            <a:avLst/>
          </a:prstGeom>
          <a:noFill/>
        </p:spPr>
        <p:txBody>
          <a:bodyPr wrap="square">
            <a:spAutoFit/>
          </a:bodyPr>
          <a:lstStyle/>
          <a:p>
            <a:r>
              <a:rPr lang="en-IN" sz="1000" b="1" dirty="0">
                <a:solidFill>
                  <a:schemeClr val="bg1"/>
                </a:solidFill>
              </a:rPr>
              <a:t>MAGIC@KARE</a:t>
            </a:r>
          </a:p>
        </p:txBody>
      </p:sp>
    </p:spTree>
    <p:extLst>
      <p:ext uri="{BB962C8B-B14F-4D97-AF65-F5344CB8AC3E}">
        <p14:creationId xmlns:p14="http://schemas.microsoft.com/office/powerpoint/2010/main" val="202031428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44499" y="1089989"/>
            <a:ext cx="11265408" cy="424732"/>
          </a:xfrm>
        </p:spPr>
        <p:txBody>
          <a:bodyPr/>
          <a:lstStyle/>
          <a:p>
            <a:r>
              <a:rPr lang="en-US" sz="2400" dirty="0">
                <a:latin typeface="Times New Roman" panose="02020603050405020304" pitchFamily="18" charset="0"/>
                <a:cs typeface="Times New Roman" panose="02020603050405020304" pitchFamily="18" charset="0"/>
              </a:rPr>
              <a:t>ALGORITHMS:</a:t>
            </a:r>
          </a:p>
        </p:txBody>
      </p:sp>
      <p:sp>
        <p:nvSpPr>
          <p:cNvPr id="3" name="Slide Number Placeholder 2"/>
          <p:cNvSpPr>
            <a:spLocks noGrp="1"/>
          </p:cNvSpPr>
          <p:nvPr>
            <p:ph type="sldNum" sz="quarter" idx="12"/>
          </p:nvPr>
        </p:nvSpPr>
        <p:spPr/>
        <p:txBody>
          <a:bodyPr/>
          <a:lstStyle/>
          <a:p>
            <a:fld id="{C263D6C4-4840-40CC-AC84-17E24B3B7BDE}" type="slidenum">
              <a:rPr lang="en-US" noProof="0" smtClean="0"/>
              <a:pPr/>
              <a:t>31</a:t>
            </a:fld>
            <a:endParaRPr lang="en-US" noProof="0" dirty="0"/>
          </a:p>
        </p:txBody>
      </p:sp>
      <p:sp>
        <p:nvSpPr>
          <p:cNvPr id="6" name="Text Placeholder 5"/>
          <p:cNvSpPr>
            <a:spLocks noGrp="1"/>
          </p:cNvSpPr>
          <p:nvPr>
            <p:ph type="body" sz="quarter" idx="13"/>
          </p:nvPr>
        </p:nvSpPr>
        <p:spPr>
          <a:xfrm>
            <a:off x="893072" y="1755790"/>
            <a:ext cx="9113570" cy="4489735"/>
          </a:xfrm>
        </p:spPr>
        <p:txBody>
          <a:bodyPr/>
          <a:lstStyle/>
          <a:p>
            <a:pPr lvl="0"/>
            <a:r>
              <a:rPr lang="en-US" sz="2000" b="1" dirty="0">
                <a:latin typeface="Times New Roman" pitchFamily="18" charset="0"/>
                <a:cs typeface="Times New Roman" pitchFamily="18" charset="0"/>
              </a:rPr>
              <a:t>Bundle adjustment: </a:t>
            </a:r>
            <a:r>
              <a:rPr lang="en-US" sz="2000" dirty="0">
                <a:latin typeface="Times New Roman" pitchFamily="18" charset="0"/>
                <a:cs typeface="Times New Roman" pitchFamily="18" charset="0"/>
              </a:rPr>
              <a:t>This method is an iterative optimization                                  algorithm that adjusts the intrinsic and extrinsic parameters to minimize                             the re-projection error between the estimated and the observed image points.                 This method is widely used for large-scale camera calibration.</a:t>
            </a:r>
          </a:p>
          <a:p>
            <a:pPr lvl="0"/>
            <a:r>
              <a:rPr lang="en-US" sz="2000" b="1" dirty="0">
                <a:latin typeface="Times New Roman" pitchFamily="18" charset="0"/>
                <a:cs typeface="Times New Roman" pitchFamily="18" charset="0"/>
              </a:rPr>
              <a:t>Self-calibration: </a:t>
            </a:r>
            <a:r>
              <a:rPr lang="en-US" sz="2000" dirty="0">
                <a:latin typeface="Times New Roman" pitchFamily="18" charset="0"/>
                <a:cs typeface="Times New Roman" pitchFamily="18" charset="0"/>
              </a:rPr>
              <a:t>This method is based on the idea of simultaneously estimating the intrinsic and extrinsic parameters of multiple cameras that observe the same scene. The method is useful for systems that have multiple cameras and require accurate 3D information.</a:t>
            </a:r>
          </a:p>
          <a:p>
            <a:r>
              <a:rPr lang="en-US" sz="2000" b="1" dirty="0">
                <a:latin typeface="Times New Roman" pitchFamily="18" charset="0"/>
                <a:cs typeface="Times New Roman" pitchFamily="18" charset="0"/>
              </a:rPr>
              <a:t>Calibration using standard patterns: </a:t>
            </a:r>
            <a:r>
              <a:rPr lang="en-US" sz="2000" dirty="0">
                <a:latin typeface="Times New Roman" pitchFamily="18" charset="0"/>
                <a:cs typeface="Times New Roman" pitchFamily="18" charset="0"/>
              </a:rPr>
              <a:t>This method uses standard patterns such as checkerboards or circles, to estimate the intrinsic and extrinsic parameters of the camera. The method is widely used for its simplicity and accuracy.</a:t>
            </a:r>
          </a:p>
          <a:p>
            <a:pPr lvl="0"/>
            <a:endParaRPr lang="en-US" sz="2000" dirty="0">
              <a:latin typeface="Times New Roman" pitchFamily="18" charset="0"/>
              <a:cs typeface="Times New Roman" pitchFamily="18" charset="0"/>
            </a:endParaRPr>
          </a:p>
          <a:p>
            <a:endParaRPr lang="en-US" sz="2000" dirty="0"/>
          </a:p>
        </p:txBody>
      </p:sp>
      <p:pic>
        <p:nvPicPr>
          <p:cNvPr id="7" name="Picture 6">
            <a:extLst>
              <a:ext uri="{FF2B5EF4-FFF2-40B4-BE49-F238E27FC236}">
                <a16:creationId xmlns:a16="http://schemas.microsoft.com/office/drawing/2014/main" id="{BD69C7BB-C991-F0BE-1722-B67273E465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7034" y="-129553"/>
            <a:ext cx="2424023" cy="126267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a:extLst>
              <a:ext uri="{FF2B5EF4-FFF2-40B4-BE49-F238E27FC236}">
                <a16:creationId xmlns:a16="http://schemas.microsoft.com/office/drawing/2014/main" id="{E774B918-ACDF-DB01-9E80-3B12F16084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63841" y="177800"/>
            <a:ext cx="1334932" cy="1220713"/>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BB543491-4D37-1F3A-4732-FA697F4118F5}"/>
              </a:ext>
            </a:extLst>
          </p:cNvPr>
          <p:cNvSpPr txBox="1"/>
          <p:nvPr/>
        </p:nvSpPr>
        <p:spPr>
          <a:xfrm>
            <a:off x="5373175" y="6497637"/>
            <a:ext cx="1145520" cy="246221"/>
          </a:xfrm>
          <a:prstGeom prst="rect">
            <a:avLst/>
          </a:prstGeom>
          <a:noFill/>
        </p:spPr>
        <p:txBody>
          <a:bodyPr wrap="square">
            <a:spAutoFit/>
          </a:bodyPr>
          <a:lstStyle/>
          <a:p>
            <a:r>
              <a:rPr lang="en-IN" sz="1000" b="1" dirty="0">
                <a:solidFill>
                  <a:schemeClr val="bg1"/>
                </a:solidFill>
              </a:rPr>
              <a:t>MAGIC@KARE</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122D02-E74C-B4AC-DEBC-707FCC0EABEA}"/>
              </a:ext>
            </a:extLst>
          </p:cNvPr>
          <p:cNvSpPr>
            <a:spLocks noGrp="1"/>
          </p:cNvSpPr>
          <p:nvPr>
            <p:ph type="title"/>
          </p:nvPr>
        </p:nvSpPr>
        <p:spPr>
          <a:xfrm>
            <a:off x="584673" y="1313309"/>
            <a:ext cx="11214100" cy="535531"/>
          </a:xfrm>
        </p:spPr>
        <p:txBody>
          <a:bodyPr/>
          <a:lstStyle/>
          <a:p>
            <a:r>
              <a:rPr lang="en-US" dirty="0"/>
              <a:t>RADAR CALIBRATION:</a:t>
            </a:r>
            <a:endParaRPr lang="en-IN" dirty="0"/>
          </a:p>
        </p:txBody>
      </p:sp>
      <p:sp>
        <p:nvSpPr>
          <p:cNvPr id="3" name="Slide Number Placeholder 2">
            <a:extLst>
              <a:ext uri="{FF2B5EF4-FFF2-40B4-BE49-F238E27FC236}">
                <a16:creationId xmlns:a16="http://schemas.microsoft.com/office/drawing/2014/main" id="{D983607F-E010-C9F1-C0A2-31AF06E5955E}"/>
              </a:ext>
            </a:extLst>
          </p:cNvPr>
          <p:cNvSpPr>
            <a:spLocks noGrp="1"/>
          </p:cNvSpPr>
          <p:nvPr>
            <p:ph type="sldNum" sz="quarter" idx="12"/>
          </p:nvPr>
        </p:nvSpPr>
        <p:spPr/>
        <p:txBody>
          <a:bodyPr/>
          <a:lstStyle/>
          <a:p>
            <a:fld id="{C263D6C4-4840-40CC-AC84-17E24B3B7BDE}" type="slidenum">
              <a:rPr lang="en-US" noProof="0" smtClean="0"/>
              <a:pPr/>
              <a:t>32</a:t>
            </a:fld>
            <a:endParaRPr lang="en-US" noProof="0" dirty="0"/>
          </a:p>
        </p:txBody>
      </p:sp>
      <p:sp>
        <p:nvSpPr>
          <p:cNvPr id="4" name="Text Placeholder 3">
            <a:extLst>
              <a:ext uri="{FF2B5EF4-FFF2-40B4-BE49-F238E27FC236}">
                <a16:creationId xmlns:a16="http://schemas.microsoft.com/office/drawing/2014/main" id="{51929FED-2332-6C56-4CEE-A643074CD406}"/>
              </a:ext>
            </a:extLst>
          </p:cNvPr>
          <p:cNvSpPr>
            <a:spLocks noGrp="1"/>
          </p:cNvSpPr>
          <p:nvPr>
            <p:ph type="body" sz="quarter" idx="13"/>
          </p:nvPr>
        </p:nvSpPr>
        <p:spPr>
          <a:xfrm>
            <a:off x="720544" y="2221832"/>
            <a:ext cx="8181915" cy="4093243"/>
          </a:xfrm>
        </p:spPr>
        <p:txBody>
          <a:bodyPr/>
          <a:lstStyle/>
          <a:p>
            <a:pPr algn="l"/>
            <a:r>
              <a:rPr lang="en-US" sz="2000" b="0" i="0" dirty="0">
                <a:effectLst/>
                <a:latin typeface="Times New Roman" panose="02020603050405020304" pitchFamily="18" charset="0"/>
                <a:cs typeface="Times New Roman" panose="02020603050405020304" pitchFamily="18" charset="0"/>
              </a:rPr>
              <a:t>Radar calibration is the process of adjusting and verifying the performance of a radar system to ensure it meets specific standards and specifications. This includes adjusting factors such as the transmitter power, receiver sensitivity, antenna pattern, and pulse timing. </a:t>
            </a:r>
          </a:p>
          <a:p>
            <a:pPr algn="l"/>
            <a:r>
              <a:rPr lang="en-US" sz="2000" b="0" i="0" dirty="0">
                <a:effectLst/>
                <a:latin typeface="Times New Roman" panose="02020603050405020304" pitchFamily="18" charset="0"/>
                <a:cs typeface="Times New Roman" panose="02020603050405020304" pitchFamily="18" charset="0"/>
              </a:rPr>
              <a:t>The goal of calibration is to ensure accurate and reliable measurements of distance, velocity, and other parameters. </a:t>
            </a:r>
          </a:p>
          <a:p>
            <a:pPr algn="l"/>
            <a:r>
              <a:rPr lang="en-US" sz="2000" b="0" i="0" dirty="0">
                <a:effectLst/>
                <a:latin typeface="Times New Roman" panose="02020603050405020304" pitchFamily="18" charset="0"/>
                <a:cs typeface="Times New Roman" panose="02020603050405020304" pitchFamily="18" charset="0"/>
              </a:rPr>
              <a:t>The calibration process may involve using specialized test equipment and techniques, such as laboratory simulations and field measurements, to verify the performance of the radar system.</a:t>
            </a:r>
            <a:endParaRPr lang="en-US" sz="2000" dirty="0">
              <a:latin typeface="Times New Roman" panose="02020603050405020304" pitchFamily="18" charset="0"/>
              <a:cs typeface="Times New Roman" panose="02020603050405020304" pitchFamily="18" charset="0"/>
            </a:endParaRPr>
          </a:p>
          <a:p>
            <a:pPr algn="l"/>
            <a:endParaRPr lang="en-US" sz="2000"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39E11A54-7989-267E-FC15-8C43E61542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3299" y="-207190"/>
            <a:ext cx="2424023" cy="126267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a:extLst>
              <a:ext uri="{FF2B5EF4-FFF2-40B4-BE49-F238E27FC236}">
                <a16:creationId xmlns:a16="http://schemas.microsoft.com/office/drawing/2014/main" id="{895804B4-299E-FB7C-736A-4B306C2400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63841" y="177800"/>
            <a:ext cx="1334932" cy="1220713"/>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6DD48DB1-4B1B-3AA6-8BE9-E600141AAE84}"/>
              </a:ext>
            </a:extLst>
          </p:cNvPr>
          <p:cNvSpPr txBox="1"/>
          <p:nvPr/>
        </p:nvSpPr>
        <p:spPr>
          <a:xfrm>
            <a:off x="5373175" y="6497637"/>
            <a:ext cx="1145520" cy="246221"/>
          </a:xfrm>
          <a:prstGeom prst="rect">
            <a:avLst/>
          </a:prstGeom>
          <a:noFill/>
        </p:spPr>
        <p:txBody>
          <a:bodyPr wrap="square">
            <a:spAutoFit/>
          </a:bodyPr>
          <a:lstStyle/>
          <a:p>
            <a:r>
              <a:rPr lang="en-IN" sz="1000" b="1" dirty="0">
                <a:solidFill>
                  <a:schemeClr val="bg1"/>
                </a:solidFill>
              </a:rPr>
              <a:t>MAGIC@KARE</a:t>
            </a:r>
          </a:p>
        </p:txBody>
      </p:sp>
    </p:spTree>
    <p:extLst>
      <p:ext uri="{BB962C8B-B14F-4D97-AF65-F5344CB8AC3E}">
        <p14:creationId xmlns:p14="http://schemas.microsoft.com/office/powerpoint/2010/main" val="188313970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D050F3A-4310-544C-6BC7-2045A91EB49D}"/>
              </a:ext>
            </a:extLst>
          </p:cNvPr>
          <p:cNvSpPr>
            <a:spLocks noGrp="1"/>
          </p:cNvSpPr>
          <p:nvPr>
            <p:ph type="sldNum" sz="quarter" idx="12"/>
          </p:nvPr>
        </p:nvSpPr>
        <p:spPr/>
        <p:txBody>
          <a:bodyPr/>
          <a:lstStyle/>
          <a:p>
            <a:fld id="{C263D6C4-4840-40CC-AC84-17E24B3B7BDE}" type="slidenum">
              <a:rPr lang="en-US" noProof="0" smtClean="0"/>
              <a:pPr/>
              <a:t>33</a:t>
            </a:fld>
            <a:endParaRPr lang="en-US" noProof="0" dirty="0"/>
          </a:p>
        </p:txBody>
      </p:sp>
      <p:sp>
        <p:nvSpPr>
          <p:cNvPr id="4" name="Text Placeholder 3">
            <a:extLst>
              <a:ext uri="{FF2B5EF4-FFF2-40B4-BE49-F238E27FC236}">
                <a16:creationId xmlns:a16="http://schemas.microsoft.com/office/drawing/2014/main" id="{678BF51E-0ADB-4157-9B88-32100234A92C}"/>
              </a:ext>
            </a:extLst>
          </p:cNvPr>
          <p:cNvSpPr>
            <a:spLocks noGrp="1"/>
          </p:cNvSpPr>
          <p:nvPr>
            <p:ph type="body" sz="quarter" idx="13"/>
          </p:nvPr>
        </p:nvSpPr>
        <p:spPr>
          <a:xfrm>
            <a:off x="841313" y="1288955"/>
            <a:ext cx="8380323" cy="4689690"/>
          </a:xfrm>
        </p:spPr>
        <p:txBody>
          <a:bodyPr/>
          <a:lstStyle/>
          <a:p>
            <a:pPr algn="l"/>
            <a:r>
              <a:rPr lang="en-US" sz="2000" dirty="0">
                <a:latin typeface="Times New Roman" panose="02020603050405020304" pitchFamily="18" charset="0"/>
                <a:cs typeface="Times New Roman" panose="02020603050405020304" pitchFamily="18" charset="0"/>
              </a:rPr>
              <a:t>Radio Detection and Ranging, or Radar, was first established before         </a:t>
            </a:r>
          </a:p>
          <a:p>
            <a:pPr algn="l"/>
            <a:r>
              <a:rPr lang="en-US" sz="2000" dirty="0">
                <a:latin typeface="Times New Roman" panose="02020603050405020304" pitchFamily="18" charset="0"/>
                <a:cs typeface="Times New Roman" panose="02020603050405020304" pitchFamily="18" charset="0"/>
              </a:rPr>
              <a:t>World War II and operated on the principle of radiating electromagnetic             (EM) waves within the area of interest and receiving the scattered waves                (or reflections) of targets for further signal processing and establishing range information about the targets.</a:t>
            </a:r>
          </a:p>
          <a:p>
            <a:pPr algn="l"/>
            <a:r>
              <a:rPr lang="en-US" sz="2000" dirty="0">
                <a:latin typeface="Times New Roman" panose="02020603050405020304" pitchFamily="18" charset="0"/>
                <a:cs typeface="Times New Roman" panose="02020603050405020304" pitchFamily="18" charset="0"/>
              </a:rPr>
              <a:t>It uses the Doppler property of EM waves to determine the relative speed and relative position of the detected obstacles</a:t>
            </a:r>
            <a:endParaRPr lang="en-US" sz="2000" b="0" i="0" dirty="0">
              <a:effectLst/>
              <a:latin typeface="Times New Roman" panose="02020603050405020304" pitchFamily="18" charset="0"/>
              <a:cs typeface="Times New Roman" panose="02020603050405020304" pitchFamily="18" charset="0"/>
            </a:endParaRPr>
          </a:p>
          <a:p>
            <a:pPr algn="l"/>
            <a:r>
              <a:rPr lang="en-US" sz="2000" b="0" i="0" dirty="0">
                <a:effectLst/>
                <a:latin typeface="Times New Roman" panose="02020603050405020304" pitchFamily="18" charset="0"/>
                <a:cs typeface="Times New Roman" panose="02020603050405020304" pitchFamily="18" charset="0"/>
              </a:rPr>
              <a:t>The radar calibration is a method which allows to scale unknown signals by means of standardized signals.</a:t>
            </a:r>
          </a:p>
          <a:p>
            <a:pPr algn="l"/>
            <a:r>
              <a:rPr lang="en-US" sz="2000" b="0" i="0" dirty="0">
                <a:effectLst/>
                <a:latin typeface="Times New Roman" panose="02020603050405020304" pitchFamily="18" charset="0"/>
                <a:cs typeface="Times New Roman" panose="02020603050405020304" pitchFamily="18" charset="0"/>
              </a:rPr>
              <a:t>Radar investigations are aimed to quantify radar echoes for studying target properties, there is a need to calibrate such systems.</a:t>
            </a:r>
          </a:p>
          <a:p>
            <a:pPr algn="l"/>
            <a:r>
              <a:rPr lang="en-US" sz="2000" dirty="0">
                <a:latin typeface="Times New Roman" panose="02020603050405020304" pitchFamily="18" charset="0"/>
                <a:cs typeface="Times New Roman" panose="02020603050405020304" pitchFamily="18" charset="0"/>
              </a:rPr>
              <a:t>Absolute calibration capability is necessary for conventional radars as well as for SAR systems</a:t>
            </a:r>
            <a:endParaRPr lang="en-US" sz="2000" b="0" i="0" dirty="0">
              <a:effectLst/>
              <a:latin typeface="Times New Roman" panose="02020603050405020304" pitchFamily="18" charset="0"/>
              <a:cs typeface="Times New Roman" panose="02020603050405020304" pitchFamily="18" charset="0"/>
            </a:endParaRPr>
          </a:p>
          <a:p>
            <a:pPr marL="0" indent="0" algn="l">
              <a:buNone/>
            </a:pPr>
            <a:endParaRPr lang="en-US" sz="2000" b="0" i="0" dirty="0">
              <a:effectLst/>
              <a:latin typeface="Times New Roman" panose="02020603050405020304" pitchFamily="18" charset="0"/>
              <a:cs typeface="Times New Roman" panose="02020603050405020304" pitchFamily="18" charset="0"/>
            </a:endParaRPr>
          </a:p>
          <a:p>
            <a:endParaRPr lang="en-IN" sz="2000" dirty="0"/>
          </a:p>
        </p:txBody>
      </p:sp>
      <p:pic>
        <p:nvPicPr>
          <p:cNvPr id="5" name="Picture 4">
            <a:extLst>
              <a:ext uri="{FF2B5EF4-FFF2-40B4-BE49-F238E27FC236}">
                <a16:creationId xmlns:a16="http://schemas.microsoft.com/office/drawing/2014/main" id="{22D03BA2-B5CD-D16D-12F0-B576FCE144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7034" y="-129553"/>
            <a:ext cx="2424023" cy="126267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2AE7FC42-82C5-44E4-4356-A349CA4ED7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63841" y="177800"/>
            <a:ext cx="1334932" cy="122071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B0A63623-C0C3-4C2A-7C3F-C6416A7834B8}"/>
              </a:ext>
            </a:extLst>
          </p:cNvPr>
          <p:cNvSpPr txBox="1"/>
          <p:nvPr/>
        </p:nvSpPr>
        <p:spPr>
          <a:xfrm>
            <a:off x="5373175" y="6497637"/>
            <a:ext cx="1145520" cy="246221"/>
          </a:xfrm>
          <a:prstGeom prst="rect">
            <a:avLst/>
          </a:prstGeom>
          <a:noFill/>
        </p:spPr>
        <p:txBody>
          <a:bodyPr wrap="square">
            <a:spAutoFit/>
          </a:bodyPr>
          <a:lstStyle/>
          <a:p>
            <a:r>
              <a:rPr lang="en-IN" sz="1000" b="1" dirty="0">
                <a:solidFill>
                  <a:schemeClr val="bg1"/>
                </a:solidFill>
              </a:rPr>
              <a:t>MAGIC@KARE</a:t>
            </a:r>
          </a:p>
        </p:txBody>
      </p:sp>
    </p:spTree>
    <p:extLst>
      <p:ext uri="{BB962C8B-B14F-4D97-AF65-F5344CB8AC3E}">
        <p14:creationId xmlns:p14="http://schemas.microsoft.com/office/powerpoint/2010/main" val="12759376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0448922-CE20-7FF4-9D2C-DE899B76496D}"/>
              </a:ext>
            </a:extLst>
          </p:cNvPr>
          <p:cNvSpPr>
            <a:spLocks noGrp="1"/>
          </p:cNvSpPr>
          <p:nvPr>
            <p:ph type="sldNum" sz="quarter" idx="12"/>
          </p:nvPr>
        </p:nvSpPr>
        <p:spPr/>
        <p:txBody>
          <a:bodyPr/>
          <a:lstStyle/>
          <a:p>
            <a:fld id="{C263D6C4-4840-40CC-AC84-17E24B3B7BDE}" type="slidenum">
              <a:rPr lang="en-US" noProof="0" smtClean="0"/>
              <a:pPr/>
              <a:t>34</a:t>
            </a:fld>
            <a:endParaRPr lang="en-US" noProof="0" dirty="0"/>
          </a:p>
        </p:txBody>
      </p:sp>
      <p:sp>
        <p:nvSpPr>
          <p:cNvPr id="4" name="Text Placeholder 3">
            <a:extLst>
              <a:ext uri="{FF2B5EF4-FFF2-40B4-BE49-F238E27FC236}">
                <a16:creationId xmlns:a16="http://schemas.microsoft.com/office/drawing/2014/main" id="{490C4493-10C6-B8F3-D99A-FA3C14366A79}"/>
              </a:ext>
            </a:extLst>
          </p:cNvPr>
          <p:cNvSpPr>
            <a:spLocks noGrp="1"/>
          </p:cNvSpPr>
          <p:nvPr>
            <p:ph type="body" sz="quarter" idx="13"/>
          </p:nvPr>
        </p:nvSpPr>
        <p:spPr>
          <a:xfrm>
            <a:off x="602412" y="1604513"/>
            <a:ext cx="8567468" cy="4088921"/>
          </a:xfrm>
        </p:spPr>
        <p:txBody>
          <a:bodyPr/>
          <a:lstStyle/>
          <a:p>
            <a:pPr algn="l"/>
            <a:r>
              <a:rPr lang="en-US" sz="2000" b="0" i="0" dirty="0">
                <a:effectLst/>
                <a:latin typeface="Times New Roman" panose="02020603050405020304" pitchFamily="18" charset="0"/>
                <a:cs typeface="Times New Roman" panose="02020603050405020304" pitchFamily="18" charset="0"/>
              </a:rPr>
              <a:t>There are several algorithms used for radar calibration, including:</a:t>
            </a:r>
          </a:p>
          <a:p>
            <a:pPr algn="l">
              <a:buFont typeface="+mj-lt"/>
              <a:buAutoNum type="arabicPeriod"/>
            </a:pPr>
            <a:r>
              <a:rPr lang="en-US" sz="2000" b="1" i="0" dirty="0">
                <a:effectLst/>
                <a:latin typeface="Times New Roman" panose="02020603050405020304" pitchFamily="18" charset="0"/>
                <a:cs typeface="Times New Roman" panose="02020603050405020304" pitchFamily="18" charset="0"/>
              </a:rPr>
              <a:t>Least Squares Method </a:t>
            </a:r>
            <a:r>
              <a:rPr lang="en-US" sz="2000" b="0" i="0" dirty="0">
                <a:effectLst/>
                <a:latin typeface="Times New Roman" panose="02020603050405020304" pitchFamily="18" charset="0"/>
                <a:cs typeface="Times New Roman" panose="02020603050405020304" pitchFamily="18" charset="0"/>
              </a:rPr>
              <a:t>- This is a mathematical optimization technique             used to estimate the parameters of a radar system. It involves minimizing the sum of squared differences between the observed and predicted values, and can be applied to correct for systematic errors in the radar system.</a:t>
            </a:r>
          </a:p>
          <a:p>
            <a:pPr algn="l">
              <a:buFont typeface="+mj-lt"/>
              <a:buAutoNum type="arabicPeriod"/>
            </a:pPr>
            <a:r>
              <a:rPr lang="en-US" sz="2000" b="1" i="0" dirty="0">
                <a:effectLst/>
                <a:latin typeface="Times New Roman" panose="02020603050405020304" pitchFamily="18" charset="0"/>
                <a:cs typeface="Times New Roman" panose="02020603050405020304" pitchFamily="18" charset="0"/>
              </a:rPr>
              <a:t>Polynomial Fitting </a:t>
            </a:r>
            <a:r>
              <a:rPr lang="en-US" sz="2000" b="0" i="0" dirty="0">
                <a:effectLst/>
                <a:latin typeface="Times New Roman" panose="02020603050405020304" pitchFamily="18" charset="0"/>
                <a:cs typeface="Times New Roman" panose="02020603050405020304" pitchFamily="18" charset="0"/>
              </a:rPr>
              <a:t>- This algorithm uses polynomial functions to model the relationship between the radar's output and its input parameters. This allows for correction of non-linear distortions in the radar's output.</a:t>
            </a:r>
          </a:p>
          <a:p>
            <a:pPr algn="l">
              <a:buFont typeface="+mj-lt"/>
              <a:buAutoNum type="arabicPeriod"/>
            </a:pPr>
            <a:r>
              <a:rPr lang="en-US" sz="2000" b="1" i="0" dirty="0">
                <a:effectLst/>
                <a:latin typeface="Times New Roman" panose="02020603050405020304" pitchFamily="18" charset="0"/>
                <a:cs typeface="Times New Roman" panose="02020603050405020304" pitchFamily="18" charset="0"/>
              </a:rPr>
              <a:t>Amplitude and Phase Calibration </a:t>
            </a:r>
            <a:r>
              <a:rPr lang="en-US" sz="2000" b="0" i="0" dirty="0">
                <a:effectLst/>
                <a:latin typeface="Times New Roman" panose="02020603050405020304" pitchFamily="18" charset="0"/>
                <a:cs typeface="Times New Roman" panose="02020603050405020304" pitchFamily="18" charset="0"/>
              </a:rPr>
              <a:t>- This algorithm corrects for amplitude and phase errors in the radar signal by using a reference source and comparing the received signal to the expected signal.</a:t>
            </a:r>
          </a:p>
        </p:txBody>
      </p:sp>
      <p:pic>
        <p:nvPicPr>
          <p:cNvPr id="5" name="Picture 4">
            <a:extLst>
              <a:ext uri="{FF2B5EF4-FFF2-40B4-BE49-F238E27FC236}">
                <a16:creationId xmlns:a16="http://schemas.microsoft.com/office/drawing/2014/main" id="{D68C5F17-3549-B683-4320-7F063F209F1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7034" y="-129553"/>
            <a:ext cx="2424023" cy="126267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F9C9F3DF-31C6-AA7E-F865-48A64FD117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63841" y="177800"/>
            <a:ext cx="1334932" cy="122071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C09ADCE3-97E6-DE50-BE64-B0117D8AEB5B}"/>
              </a:ext>
            </a:extLst>
          </p:cNvPr>
          <p:cNvSpPr txBox="1"/>
          <p:nvPr/>
        </p:nvSpPr>
        <p:spPr>
          <a:xfrm>
            <a:off x="5373175" y="6497637"/>
            <a:ext cx="1145520" cy="246221"/>
          </a:xfrm>
          <a:prstGeom prst="rect">
            <a:avLst/>
          </a:prstGeom>
          <a:noFill/>
        </p:spPr>
        <p:txBody>
          <a:bodyPr wrap="square">
            <a:spAutoFit/>
          </a:bodyPr>
          <a:lstStyle/>
          <a:p>
            <a:r>
              <a:rPr lang="en-IN" sz="1000" b="1" dirty="0">
                <a:solidFill>
                  <a:schemeClr val="bg1"/>
                </a:solidFill>
              </a:rPr>
              <a:t>MAGIC@KARE</a:t>
            </a:r>
          </a:p>
        </p:txBody>
      </p:sp>
      <p:sp>
        <p:nvSpPr>
          <p:cNvPr id="2" name="Title 8">
            <a:extLst>
              <a:ext uri="{FF2B5EF4-FFF2-40B4-BE49-F238E27FC236}">
                <a16:creationId xmlns:a16="http://schemas.microsoft.com/office/drawing/2014/main" id="{780BF6D9-2BC5-EB64-99CA-9A45A87EFB29}"/>
              </a:ext>
            </a:extLst>
          </p:cNvPr>
          <p:cNvSpPr>
            <a:spLocks noGrp="1"/>
          </p:cNvSpPr>
          <p:nvPr>
            <p:ph type="title"/>
          </p:nvPr>
        </p:nvSpPr>
        <p:spPr>
          <a:xfrm>
            <a:off x="411480" y="1130572"/>
            <a:ext cx="11247120" cy="424732"/>
          </a:xfrm>
        </p:spPr>
        <p:txBody>
          <a:bodyPr/>
          <a:lstStyle/>
          <a:p>
            <a:r>
              <a:rPr lang="en-US" sz="2400" dirty="0">
                <a:latin typeface="Times New Roman" panose="02020603050405020304" pitchFamily="18" charset="0"/>
                <a:cs typeface="Times New Roman" panose="02020603050405020304" pitchFamily="18" charset="0"/>
              </a:rPr>
              <a:t>ALGORITHMS :</a:t>
            </a:r>
          </a:p>
        </p:txBody>
      </p:sp>
    </p:spTree>
    <p:extLst>
      <p:ext uri="{BB962C8B-B14F-4D97-AF65-F5344CB8AC3E}">
        <p14:creationId xmlns:p14="http://schemas.microsoft.com/office/powerpoint/2010/main" val="338246472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0448922-CE20-7FF4-9D2C-DE899B76496D}"/>
              </a:ext>
            </a:extLst>
          </p:cNvPr>
          <p:cNvSpPr>
            <a:spLocks noGrp="1"/>
          </p:cNvSpPr>
          <p:nvPr>
            <p:ph type="sldNum" sz="quarter" idx="12"/>
          </p:nvPr>
        </p:nvSpPr>
        <p:spPr/>
        <p:txBody>
          <a:bodyPr/>
          <a:lstStyle/>
          <a:p>
            <a:fld id="{C263D6C4-4840-40CC-AC84-17E24B3B7BDE}" type="slidenum">
              <a:rPr lang="en-US" noProof="0" smtClean="0"/>
              <a:pPr/>
              <a:t>35</a:t>
            </a:fld>
            <a:endParaRPr lang="en-US" noProof="0" dirty="0"/>
          </a:p>
        </p:txBody>
      </p:sp>
      <p:sp>
        <p:nvSpPr>
          <p:cNvPr id="4" name="Text Placeholder 3">
            <a:extLst>
              <a:ext uri="{FF2B5EF4-FFF2-40B4-BE49-F238E27FC236}">
                <a16:creationId xmlns:a16="http://schemas.microsoft.com/office/drawing/2014/main" id="{490C4493-10C6-B8F3-D99A-FA3C14366A79}"/>
              </a:ext>
            </a:extLst>
          </p:cNvPr>
          <p:cNvSpPr>
            <a:spLocks noGrp="1"/>
          </p:cNvSpPr>
          <p:nvPr>
            <p:ph type="body" sz="quarter" idx="13"/>
          </p:nvPr>
        </p:nvSpPr>
        <p:spPr>
          <a:xfrm>
            <a:off x="832689" y="2044730"/>
            <a:ext cx="9234337" cy="2768540"/>
          </a:xfrm>
        </p:spPr>
        <p:txBody>
          <a:bodyPr/>
          <a:lstStyle/>
          <a:p>
            <a:pPr marL="0" indent="0" algn="l">
              <a:buNone/>
            </a:pPr>
            <a:r>
              <a:rPr lang="en-US" sz="2000" b="0" i="0" dirty="0">
                <a:effectLst/>
                <a:latin typeface="Times New Roman" panose="02020603050405020304" pitchFamily="18" charset="0"/>
                <a:cs typeface="Times New Roman" panose="02020603050405020304" pitchFamily="18" charset="0"/>
              </a:rPr>
              <a:t>4. </a:t>
            </a:r>
            <a:r>
              <a:rPr lang="en-US" sz="2000" b="1" i="0" dirty="0">
                <a:effectLst/>
                <a:latin typeface="Times New Roman" panose="02020603050405020304" pitchFamily="18" charset="0"/>
                <a:cs typeface="Times New Roman" panose="02020603050405020304" pitchFamily="18" charset="0"/>
              </a:rPr>
              <a:t>Matrix Pencil Method </a:t>
            </a:r>
            <a:r>
              <a:rPr lang="en-US" sz="2000" b="0" i="0" dirty="0">
                <a:effectLst/>
                <a:latin typeface="Times New Roman" panose="02020603050405020304" pitchFamily="18" charset="0"/>
                <a:cs typeface="Times New Roman" panose="02020603050405020304" pitchFamily="18" charset="0"/>
              </a:rPr>
              <a:t>- This algorithm is used for estimating the direction                           of arrival of a radar signal. It involves analyzing the covariance matrix of the                               radar data to determine the dominant eigenvectors and eigenvalues, which represent the direction of arrival of the radar signals.</a:t>
            </a:r>
          </a:p>
          <a:p>
            <a:pPr marL="0" indent="0" algn="l">
              <a:buNone/>
            </a:pPr>
            <a:r>
              <a:rPr lang="en-US" sz="2000" dirty="0">
                <a:latin typeface="Times New Roman" panose="02020603050405020304" pitchFamily="18" charset="0"/>
                <a:cs typeface="Times New Roman" panose="02020603050405020304" pitchFamily="18" charset="0"/>
              </a:rPr>
              <a:t>5. </a:t>
            </a:r>
            <a:r>
              <a:rPr lang="en-US" sz="2000" b="1" i="0" dirty="0">
                <a:effectLst/>
                <a:latin typeface="Times New Roman" panose="02020603050405020304" pitchFamily="18" charset="0"/>
                <a:cs typeface="Times New Roman" panose="02020603050405020304" pitchFamily="18" charset="0"/>
              </a:rPr>
              <a:t>Monte Carlo Simulation </a:t>
            </a:r>
            <a:r>
              <a:rPr lang="en-US" sz="2000" b="0" i="0" dirty="0">
                <a:effectLst/>
                <a:latin typeface="Times New Roman" panose="02020603050405020304" pitchFamily="18" charset="0"/>
                <a:cs typeface="Times New Roman" panose="02020603050405020304" pitchFamily="18" charset="0"/>
              </a:rPr>
              <a:t>- This algorithm uses statistical simulations to model the behavior of the radar system. It allows for testing and verification of the performance of the radar system under various conditions and scenarios.</a:t>
            </a:r>
          </a:p>
          <a:p>
            <a:endParaRPr lang="en-IN" sz="20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D68C5F17-3549-B683-4320-7F063F209F1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7034" y="-129553"/>
            <a:ext cx="2424023" cy="126267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F9C9F3DF-31C6-AA7E-F865-48A64FD117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63841" y="177800"/>
            <a:ext cx="1334932" cy="122071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C09ADCE3-97E6-DE50-BE64-B0117D8AEB5B}"/>
              </a:ext>
            </a:extLst>
          </p:cNvPr>
          <p:cNvSpPr txBox="1"/>
          <p:nvPr/>
        </p:nvSpPr>
        <p:spPr>
          <a:xfrm>
            <a:off x="5373175" y="6497637"/>
            <a:ext cx="1145520" cy="246221"/>
          </a:xfrm>
          <a:prstGeom prst="rect">
            <a:avLst/>
          </a:prstGeom>
          <a:noFill/>
        </p:spPr>
        <p:txBody>
          <a:bodyPr wrap="square">
            <a:spAutoFit/>
          </a:bodyPr>
          <a:lstStyle/>
          <a:p>
            <a:r>
              <a:rPr lang="en-IN" sz="1000" b="1" dirty="0">
                <a:solidFill>
                  <a:schemeClr val="bg1"/>
                </a:solidFill>
              </a:rPr>
              <a:t>MAGIC@KARE</a:t>
            </a:r>
          </a:p>
        </p:txBody>
      </p:sp>
      <p:sp>
        <p:nvSpPr>
          <p:cNvPr id="2" name="Title 8">
            <a:extLst>
              <a:ext uri="{FF2B5EF4-FFF2-40B4-BE49-F238E27FC236}">
                <a16:creationId xmlns:a16="http://schemas.microsoft.com/office/drawing/2014/main" id="{DAD3FDCB-5486-16A5-B99A-204A15E87B78}"/>
              </a:ext>
            </a:extLst>
          </p:cNvPr>
          <p:cNvSpPr>
            <a:spLocks noGrp="1"/>
          </p:cNvSpPr>
          <p:nvPr>
            <p:ph type="title"/>
          </p:nvPr>
        </p:nvSpPr>
        <p:spPr>
          <a:xfrm>
            <a:off x="411480" y="1233771"/>
            <a:ext cx="11247120" cy="424732"/>
          </a:xfrm>
        </p:spPr>
        <p:txBody>
          <a:bodyPr/>
          <a:lstStyle/>
          <a:p>
            <a:r>
              <a:rPr lang="en-US" sz="2400" dirty="0">
                <a:latin typeface="Times New Roman" panose="02020603050405020304" pitchFamily="18" charset="0"/>
                <a:cs typeface="Times New Roman" panose="02020603050405020304" pitchFamily="18" charset="0"/>
              </a:rPr>
              <a:t>ALGORITHMS :</a:t>
            </a:r>
          </a:p>
        </p:txBody>
      </p:sp>
    </p:spTree>
    <p:extLst>
      <p:ext uri="{BB962C8B-B14F-4D97-AF65-F5344CB8AC3E}">
        <p14:creationId xmlns:p14="http://schemas.microsoft.com/office/powerpoint/2010/main" val="143678466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FE73DDB-0350-7D66-C1F7-ACB234982BCB}"/>
              </a:ext>
            </a:extLst>
          </p:cNvPr>
          <p:cNvSpPr>
            <a:spLocks noGrp="1"/>
          </p:cNvSpPr>
          <p:nvPr>
            <p:ph type="sldNum" sz="quarter" idx="12"/>
          </p:nvPr>
        </p:nvSpPr>
        <p:spPr/>
        <p:txBody>
          <a:bodyPr/>
          <a:lstStyle/>
          <a:p>
            <a:fld id="{C263D6C4-4840-40CC-AC84-17E24B3B7BDE}" type="slidenum">
              <a:rPr lang="en-US" noProof="0" smtClean="0"/>
              <a:pPr/>
              <a:t>36</a:t>
            </a:fld>
            <a:endParaRPr lang="en-US" noProof="0" dirty="0"/>
          </a:p>
        </p:txBody>
      </p:sp>
      <p:pic>
        <p:nvPicPr>
          <p:cNvPr id="6" name="Picture 5">
            <a:extLst>
              <a:ext uri="{FF2B5EF4-FFF2-40B4-BE49-F238E27FC236}">
                <a16:creationId xmlns:a16="http://schemas.microsoft.com/office/drawing/2014/main" id="{946DC274-485C-3BB1-0E71-B4B50581FE71}"/>
              </a:ext>
            </a:extLst>
          </p:cNvPr>
          <p:cNvPicPr>
            <a:picLocks noChangeAspect="1"/>
          </p:cNvPicPr>
          <p:nvPr/>
        </p:nvPicPr>
        <p:blipFill>
          <a:blip r:embed="rId2"/>
          <a:stretch>
            <a:fillRect/>
          </a:stretch>
        </p:blipFill>
        <p:spPr>
          <a:xfrm>
            <a:off x="1505310" y="1398513"/>
            <a:ext cx="8507398" cy="4514757"/>
          </a:xfrm>
          <a:prstGeom prst="rect">
            <a:avLst/>
          </a:prstGeom>
        </p:spPr>
      </p:pic>
      <p:pic>
        <p:nvPicPr>
          <p:cNvPr id="7" name="Picture 6">
            <a:extLst>
              <a:ext uri="{FF2B5EF4-FFF2-40B4-BE49-F238E27FC236}">
                <a16:creationId xmlns:a16="http://schemas.microsoft.com/office/drawing/2014/main" id="{14240A53-EEC8-8FB5-6624-C5E2BCB3A4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3299" y="-207190"/>
            <a:ext cx="2424023" cy="126267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a:extLst>
              <a:ext uri="{FF2B5EF4-FFF2-40B4-BE49-F238E27FC236}">
                <a16:creationId xmlns:a16="http://schemas.microsoft.com/office/drawing/2014/main" id="{134EDBA0-6FB0-8162-278D-F5696A70CD7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63841" y="177800"/>
            <a:ext cx="1334932" cy="1220713"/>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E7FC3FEB-4FA6-7EAD-4881-20A703242C23}"/>
              </a:ext>
            </a:extLst>
          </p:cNvPr>
          <p:cNvSpPr txBox="1"/>
          <p:nvPr/>
        </p:nvSpPr>
        <p:spPr>
          <a:xfrm>
            <a:off x="5373175" y="6497637"/>
            <a:ext cx="1145520" cy="246221"/>
          </a:xfrm>
          <a:prstGeom prst="rect">
            <a:avLst/>
          </a:prstGeom>
          <a:noFill/>
        </p:spPr>
        <p:txBody>
          <a:bodyPr wrap="square">
            <a:spAutoFit/>
          </a:bodyPr>
          <a:lstStyle/>
          <a:p>
            <a:r>
              <a:rPr lang="en-IN" sz="1000" b="1" dirty="0">
                <a:solidFill>
                  <a:schemeClr val="bg1"/>
                </a:solidFill>
              </a:rPr>
              <a:t>MAGIC@KARE</a:t>
            </a:r>
          </a:p>
        </p:txBody>
      </p:sp>
    </p:spTree>
    <p:extLst>
      <p:ext uri="{BB962C8B-B14F-4D97-AF65-F5344CB8AC3E}">
        <p14:creationId xmlns:p14="http://schemas.microsoft.com/office/powerpoint/2010/main" val="258199813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9E4033-E1AD-4DEB-AFD6-D37963F68A31}"/>
              </a:ext>
            </a:extLst>
          </p:cNvPr>
          <p:cNvSpPr>
            <a:spLocks noGrp="1"/>
          </p:cNvSpPr>
          <p:nvPr>
            <p:ph type="title"/>
          </p:nvPr>
        </p:nvSpPr>
        <p:spPr>
          <a:xfrm>
            <a:off x="584673" y="1186147"/>
            <a:ext cx="3236829" cy="424732"/>
          </a:xfrm>
        </p:spPr>
        <p:txBody>
          <a:bodyPr/>
          <a:lstStyle/>
          <a:p>
            <a:r>
              <a:rPr lang="en-US" sz="2400" dirty="0">
                <a:latin typeface="Times New Roman" panose="02020603050405020304" pitchFamily="18" charset="0"/>
                <a:cs typeface="Times New Roman" panose="02020603050405020304" pitchFamily="18" charset="0"/>
              </a:rPr>
              <a:t>REFERENCES:</a:t>
            </a:r>
            <a:endParaRPr lang="en-IN" sz="2400" dirty="0">
              <a:latin typeface="Times New Roman" panose="02020603050405020304" pitchFamily="18" charset="0"/>
              <a:cs typeface="Times New Roman" panose="02020603050405020304" pitchFamily="18" charset="0"/>
            </a:endParaRPr>
          </a:p>
        </p:txBody>
      </p:sp>
      <p:sp>
        <p:nvSpPr>
          <p:cNvPr id="3" name="Slide Number Placeholder 2">
            <a:extLst>
              <a:ext uri="{FF2B5EF4-FFF2-40B4-BE49-F238E27FC236}">
                <a16:creationId xmlns:a16="http://schemas.microsoft.com/office/drawing/2014/main" id="{28AE3128-B0CB-EEE7-9FC6-5A9A98A36613}"/>
              </a:ext>
            </a:extLst>
          </p:cNvPr>
          <p:cNvSpPr>
            <a:spLocks noGrp="1"/>
          </p:cNvSpPr>
          <p:nvPr>
            <p:ph type="sldNum" sz="quarter" idx="12"/>
          </p:nvPr>
        </p:nvSpPr>
        <p:spPr/>
        <p:txBody>
          <a:bodyPr/>
          <a:lstStyle/>
          <a:p>
            <a:fld id="{C263D6C4-4840-40CC-AC84-17E24B3B7BDE}" type="slidenum">
              <a:rPr lang="en-US" noProof="0" smtClean="0"/>
              <a:pPr/>
              <a:t>37</a:t>
            </a:fld>
            <a:endParaRPr lang="en-US" noProof="0" dirty="0"/>
          </a:p>
        </p:txBody>
      </p:sp>
      <p:pic>
        <p:nvPicPr>
          <p:cNvPr id="5" name="Picture 4">
            <a:extLst>
              <a:ext uri="{FF2B5EF4-FFF2-40B4-BE49-F238E27FC236}">
                <a16:creationId xmlns:a16="http://schemas.microsoft.com/office/drawing/2014/main" id="{88DDFE62-B250-D2C2-1216-A3138F994F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7034" y="-129553"/>
            <a:ext cx="2424023" cy="126267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AEF56A46-7089-224A-CF49-89C388B746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63841" y="177800"/>
            <a:ext cx="1334932" cy="122071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4F9A892D-3A68-D77B-228C-C387A0AE7B48}"/>
              </a:ext>
            </a:extLst>
          </p:cNvPr>
          <p:cNvSpPr txBox="1"/>
          <p:nvPr/>
        </p:nvSpPr>
        <p:spPr>
          <a:xfrm>
            <a:off x="5373175" y="6497637"/>
            <a:ext cx="1145520" cy="246221"/>
          </a:xfrm>
          <a:prstGeom prst="rect">
            <a:avLst/>
          </a:prstGeom>
          <a:noFill/>
        </p:spPr>
        <p:txBody>
          <a:bodyPr wrap="square">
            <a:spAutoFit/>
          </a:bodyPr>
          <a:lstStyle/>
          <a:p>
            <a:r>
              <a:rPr lang="en-IN" sz="1000" b="1" dirty="0">
                <a:solidFill>
                  <a:schemeClr val="bg1"/>
                </a:solidFill>
              </a:rPr>
              <a:t>MAGIC@KARE</a:t>
            </a:r>
          </a:p>
        </p:txBody>
      </p:sp>
      <p:sp>
        <p:nvSpPr>
          <p:cNvPr id="4" name="Text Placeholder 3">
            <a:extLst>
              <a:ext uri="{FF2B5EF4-FFF2-40B4-BE49-F238E27FC236}">
                <a16:creationId xmlns:a16="http://schemas.microsoft.com/office/drawing/2014/main" id="{DFF447E3-6A96-86F6-3FF9-9C5ECE7A2813}"/>
              </a:ext>
            </a:extLst>
          </p:cNvPr>
          <p:cNvSpPr>
            <a:spLocks noGrp="1"/>
          </p:cNvSpPr>
          <p:nvPr>
            <p:ph type="body" sz="quarter" idx="13"/>
          </p:nvPr>
        </p:nvSpPr>
        <p:spPr>
          <a:xfrm>
            <a:off x="770021" y="1811817"/>
            <a:ext cx="10315074" cy="4503258"/>
          </a:xfrm>
        </p:spPr>
        <p:txBody>
          <a:bodyPr/>
          <a:lstStyle/>
          <a:p>
            <a:pPr>
              <a:buFont typeface="Wingdings" panose="05000000000000000000" pitchFamily="2" charset="2"/>
              <a:buChar char="Ø"/>
            </a:pPr>
            <a:r>
              <a:rPr lang="en-IN" sz="2000" b="0" i="0" dirty="0">
                <a:effectLst/>
                <a:latin typeface="Times New Roman" panose="02020603050405020304" pitchFamily="18" charset="0"/>
                <a:cs typeface="Times New Roman" panose="02020603050405020304" pitchFamily="18" charset="0"/>
              </a:rPr>
              <a:t>Osborne, C. (2020). Statistical calibration: a review. </a:t>
            </a:r>
            <a:r>
              <a:rPr lang="en-IN" sz="2000" b="0" i="1" dirty="0">
                <a:effectLst/>
                <a:latin typeface="Times New Roman" panose="02020603050405020304" pitchFamily="18" charset="0"/>
                <a:cs typeface="Times New Roman" panose="02020603050405020304" pitchFamily="18" charset="0"/>
              </a:rPr>
              <a:t>International Statistical Review/Revue Internationale de </a:t>
            </a:r>
            <a:r>
              <a:rPr lang="en-IN" sz="2000" b="0" i="1" dirty="0" err="1">
                <a:effectLst/>
                <a:latin typeface="Times New Roman" panose="02020603050405020304" pitchFamily="18" charset="0"/>
                <a:cs typeface="Times New Roman" panose="02020603050405020304" pitchFamily="18" charset="0"/>
              </a:rPr>
              <a:t>Statistique</a:t>
            </a:r>
            <a:r>
              <a:rPr lang="en-IN" sz="2000" b="0" i="0" dirty="0">
                <a:effectLst/>
                <a:latin typeface="Times New Roman" panose="02020603050405020304" pitchFamily="18" charset="0"/>
                <a:cs typeface="Times New Roman" panose="02020603050405020304" pitchFamily="18" charset="0"/>
              </a:rPr>
              <a:t>, 309-336.</a:t>
            </a:r>
          </a:p>
          <a:p>
            <a:pPr>
              <a:buFont typeface="Wingdings" panose="05000000000000000000" pitchFamily="2" charset="2"/>
              <a:buChar char="Ø"/>
            </a:pPr>
            <a:r>
              <a:rPr lang="en-IN" sz="2000" b="0" i="0" dirty="0" err="1">
                <a:effectLst/>
                <a:latin typeface="Times New Roman" panose="02020603050405020304" pitchFamily="18" charset="0"/>
                <a:cs typeface="Times New Roman" panose="02020603050405020304" pitchFamily="18" charset="0"/>
              </a:rPr>
              <a:t>Imaoka</a:t>
            </a:r>
            <a:r>
              <a:rPr lang="en-IN" sz="2000" b="0" i="0" dirty="0">
                <a:effectLst/>
                <a:latin typeface="Times New Roman" panose="02020603050405020304" pitchFamily="18" charset="0"/>
                <a:cs typeface="Times New Roman" panose="02020603050405020304" pitchFamily="18" charset="0"/>
              </a:rPr>
              <a:t>, K., </a:t>
            </a:r>
            <a:r>
              <a:rPr lang="en-IN" sz="2000" b="0" i="0" dirty="0" err="1">
                <a:effectLst/>
                <a:latin typeface="Times New Roman" panose="02020603050405020304" pitchFamily="18" charset="0"/>
                <a:cs typeface="Times New Roman" panose="02020603050405020304" pitchFamily="18" charset="0"/>
              </a:rPr>
              <a:t>Kachi</a:t>
            </a:r>
            <a:r>
              <a:rPr lang="en-IN" sz="2000" b="0" i="0" dirty="0">
                <a:effectLst/>
                <a:latin typeface="Times New Roman" panose="02020603050405020304" pitchFamily="18" charset="0"/>
                <a:cs typeface="Times New Roman" panose="02020603050405020304" pitchFamily="18" charset="0"/>
              </a:rPr>
              <a:t>, M., Kasahara, M., Ito, N., Nakagawa, K., &amp; Oki, T. (2019). Instrument performance and calibration of AMSR-E and AMSR2. </a:t>
            </a:r>
            <a:r>
              <a:rPr lang="en-IN" sz="2000" b="0" i="1" dirty="0">
                <a:effectLst/>
                <a:latin typeface="Times New Roman" panose="02020603050405020304" pitchFamily="18" charset="0"/>
                <a:cs typeface="Times New Roman" panose="02020603050405020304" pitchFamily="18" charset="0"/>
              </a:rPr>
              <a:t>International archives of the photogrammetry, remote sensing and spatial information science</a:t>
            </a:r>
            <a:r>
              <a:rPr lang="en-IN" sz="2000" b="0" i="0" dirty="0">
                <a:effectLst/>
                <a:latin typeface="Times New Roman" panose="02020603050405020304" pitchFamily="18" charset="0"/>
                <a:cs typeface="Times New Roman" panose="02020603050405020304" pitchFamily="18" charset="0"/>
              </a:rPr>
              <a:t>, </a:t>
            </a:r>
            <a:r>
              <a:rPr lang="en-IN" sz="2000" b="0" i="1" dirty="0">
                <a:effectLst/>
                <a:latin typeface="Times New Roman" panose="02020603050405020304" pitchFamily="18" charset="0"/>
                <a:cs typeface="Times New Roman" panose="02020603050405020304" pitchFamily="18" charset="0"/>
              </a:rPr>
              <a:t>38</a:t>
            </a:r>
            <a:r>
              <a:rPr lang="en-IN" sz="2000" b="0" i="0" dirty="0">
                <a:effectLst/>
                <a:latin typeface="Times New Roman" panose="02020603050405020304" pitchFamily="18" charset="0"/>
                <a:cs typeface="Times New Roman" panose="02020603050405020304" pitchFamily="18" charset="0"/>
              </a:rPr>
              <a:t>(8), 13-18.</a:t>
            </a:r>
            <a:endParaRPr lang="en-IN" sz="2000"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US" sz="2000" b="0" i="0" dirty="0" err="1">
                <a:effectLst/>
                <a:latin typeface="Times New Roman" panose="02020603050405020304" pitchFamily="18" charset="0"/>
                <a:cs typeface="Times New Roman" panose="02020603050405020304" pitchFamily="18" charset="0"/>
              </a:rPr>
              <a:t>Remondino</a:t>
            </a:r>
            <a:r>
              <a:rPr lang="en-US" sz="2000" b="0" i="0" dirty="0">
                <a:effectLst/>
                <a:latin typeface="Times New Roman" panose="02020603050405020304" pitchFamily="18" charset="0"/>
                <a:cs typeface="Times New Roman" panose="02020603050405020304" pitchFamily="18" charset="0"/>
              </a:rPr>
              <a:t>, F., &amp; Fraser, C. (2016). Digital camera calibration methods: considerations and comparisons. </a:t>
            </a:r>
            <a:r>
              <a:rPr lang="en-US" sz="2000" b="0" i="1" dirty="0">
                <a:effectLst/>
                <a:latin typeface="Times New Roman" panose="02020603050405020304" pitchFamily="18" charset="0"/>
                <a:cs typeface="Times New Roman" panose="02020603050405020304" pitchFamily="18" charset="0"/>
              </a:rPr>
              <a:t>International Archives of the Photogrammetry, Remote Sensing and Spatial Information Sciences</a:t>
            </a:r>
            <a:r>
              <a:rPr lang="en-US" sz="2000" b="0" i="0" dirty="0">
                <a:effectLst/>
                <a:latin typeface="Times New Roman" panose="02020603050405020304" pitchFamily="18" charset="0"/>
                <a:cs typeface="Times New Roman" panose="02020603050405020304" pitchFamily="18" charset="0"/>
              </a:rPr>
              <a:t>, </a:t>
            </a:r>
            <a:r>
              <a:rPr lang="en-US" sz="2000" b="0" i="1" dirty="0">
                <a:effectLst/>
                <a:latin typeface="Times New Roman" panose="02020603050405020304" pitchFamily="18" charset="0"/>
                <a:cs typeface="Times New Roman" panose="02020603050405020304" pitchFamily="18" charset="0"/>
              </a:rPr>
              <a:t>36</a:t>
            </a:r>
            <a:r>
              <a:rPr lang="en-US" sz="2000" b="0" i="0" dirty="0">
                <a:effectLst/>
                <a:latin typeface="Times New Roman" panose="02020603050405020304" pitchFamily="18" charset="0"/>
                <a:cs typeface="Times New Roman" panose="02020603050405020304" pitchFamily="18" charset="0"/>
              </a:rPr>
              <a:t>(5), 266-272.</a:t>
            </a:r>
          </a:p>
          <a:p>
            <a:pPr>
              <a:buFont typeface="Wingdings" panose="05000000000000000000" pitchFamily="2" charset="2"/>
              <a:buChar char="Ø"/>
            </a:pPr>
            <a:r>
              <a:rPr lang="en-US" sz="2000" b="0" i="0" dirty="0" err="1">
                <a:effectLst/>
                <a:latin typeface="Times New Roman" panose="02020603050405020304" pitchFamily="18" charset="0"/>
                <a:cs typeface="Times New Roman" panose="02020603050405020304" pitchFamily="18" charset="0"/>
              </a:rPr>
              <a:t>Lü</a:t>
            </a:r>
            <a:r>
              <a:rPr lang="en-US" sz="2000" b="0" i="0" dirty="0">
                <a:effectLst/>
                <a:latin typeface="Times New Roman" panose="02020603050405020304" pitchFamily="18" charset="0"/>
                <a:cs typeface="Times New Roman" panose="02020603050405020304" pitchFamily="18" charset="0"/>
              </a:rPr>
              <a:t>, X., Meng, L., Long, L., &amp; Wang, P. (2022). Comprehensive improvement of camera calibration based on mutation particle swarm optimization. </a:t>
            </a:r>
            <a:r>
              <a:rPr lang="en-US" sz="2000" b="0" i="1" dirty="0">
                <a:effectLst/>
                <a:latin typeface="Times New Roman" panose="02020603050405020304" pitchFamily="18" charset="0"/>
                <a:cs typeface="Times New Roman" panose="02020603050405020304" pitchFamily="18" charset="0"/>
              </a:rPr>
              <a:t>Measurement</a:t>
            </a:r>
            <a:r>
              <a:rPr lang="en-US" sz="2000" b="0" i="0" dirty="0">
                <a:effectLst/>
                <a:latin typeface="Times New Roman" panose="02020603050405020304" pitchFamily="18" charset="0"/>
                <a:cs typeface="Times New Roman" panose="02020603050405020304" pitchFamily="18" charset="0"/>
              </a:rPr>
              <a:t>, </a:t>
            </a:r>
            <a:r>
              <a:rPr lang="en-US" sz="2000" b="0" i="1" dirty="0">
                <a:effectLst/>
                <a:latin typeface="Times New Roman" panose="02020603050405020304" pitchFamily="18" charset="0"/>
                <a:cs typeface="Times New Roman" panose="02020603050405020304" pitchFamily="18" charset="0"/>
              </a:rPr>
              <a:t>187</a:t>
            </a:r>
            <a:r>
              <a:rPr lang="en-US" sz="2000" b="0" i="0" dirty="0">
                <a:effectLst/>
                <a:latin typeface="Times New Roman" panose="02020603050405020304" pitchFamily="18" charset="0"/>
                <a:cs typeface="Times New Roman" panose="02020603050405020304" pitchFamily="18" charset="0"/>
              </a:rPr>
              <a:t>, 110303.</a:t>
            </a:r>
            <a:endParaRPr lang="en-US" sz="2000"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US" sz="2000" b="0" i="0" dirty="0" err="1">
                <a:effectLst/>
                <a:latin typeface="Times New Roman" panose="02020603050405020304" pitchFamily="18" charset="0"/>
                <a:cs typeface="Times New Roman" panose="02020603050405020304" pitchFamily="18" charset="0"/>
              </a:rPr>
              <a:t>Lü</a:t>
            </a:r>
            <a:r>
              <a:rPr lang="en-US" sz="2000" b="0" i="0" dirty="0">
                <a:effectLst/>
                <a:latin typeface="Times New Roman" panose="02020603050405020304" pitchFamily="18" charset="0"/>
                <a:cs typeface="Times New Roman" panose="02020603050405020304" pitchFamily="18" charset="0"/>
              </a:rPr>
              <a:t>, X., Meng, L., Long, L., &amp; Wang, P. (2022). Comprehensive improvement of camera calibration based on mutation particle swarm optimization. </a:t>
            </a:r>
            <a:r>
              <a:rPr lang="en-US" sz="2000" b="0" i="1" dirty="0">
                <a:effectLst/>
                <a:latin typeface="Times New Roman" panose="02020603050405020304" pitchFamily="18" charset="0"/>
                <a:cs typeface="Times New Roman" panose="02020603050405020304" pitchFamily="18" charset="0"/>
              </a:rPr>
              <a:t>Measurement</a:t>
            </a:r>
            <a:r>
              <a:rPr lang="en-US" sz="2000" b="0" i="0" dirty="0">
                <a:effectLst/>
                <a:latin typeface="Times New Roman" panose="02020603050405020304" pitchFamily="18" charset="0"/>
                <a:cs typeface="Times New Roman" panose="02020603050405020304" pitchFamily="18" charset="0"/>
              </a:rPr>
              <a:t>, </a:t>
            </a:r>
            <a:r>
              <a:rPr lang="en-US" sz="2000" b="0" i="1" dirty="0">
                <a:effectLst/>
                <a:latin typeface="Times New Roman" panose="02020603050405020304" pitchFamily="18" charset="0"/>
                <a:cs typeface="Times New Roman" panose="02020603050405020304" pitchFamily="18" charset="0"/>
              </a:rPr>
              <a:t>187</a:t>
            </a:r>
            <a:r>
              <a:rPr lang="en-US" sz="2000" b="0" i="0" dirty="0">
                <a:effectLst/>
                <a:latin typeface="Times New Roman" panose="02020603050405020304" pitchFamily="18" charset="0"/>
                <a:cs typeface="Times New Roman" panose="02020603050405020304" pitchFamily="18" charset="0"/>
              </a:rPr>
              <a:t>, 110303.</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1468815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9FD9B95-A962-16B0-95AA-5C037AE96042}"/>
              </a:ext>
            </a:extLst>
          </p:cNvPr>
          <p:cNvSpPr>
            <a:spLocks noGrp="1"/>
          </p:cNvSpPr>
          <p:nvPr>
            <p:ph type="sldNum" sz="quarter" idx="12"/>
          </p:nvPr>
        </p:nvSpPr>
        <p:spPr/>
        <p:txBody>
          <a:bodyPr/>
          <a:lstStyle/>
          <a:p>
            <a:fld id="{C263D6C4-4840-40CC-AC84-17E24B3B7BDE}" type="slidenum">
              <a:rPr lang="en-US" noProof="0" smtClean="0"/>
              <a:pPr/>
              <a:t>38</a:t>
            </a:fld>
            <a:endParaRPr lang="en-US" noProof="0" dirty="0"/>
          </a:p>
        </p:txBody>
      </p:sp>
      <p:sp>
        <p:nvSpPr>
          <p:cNvPr id="4" name="Text Placeholder 3">
            <a:extLst>
              <a:ext uri="{FF2B5EF4-FFF2-40B4-BE49-F238E27FC236}">
                <a16:creationId xmlns:a16="http://schemas.microsoft.com/office/drawing/2014/main" id="{646AFD00-4A16-6F12-0DAC-393C53740944}"/>
              </a:ext>
            </a:extLst>
          </p:cNvPr>
          <p:cNvSpPr>
            <a:spLocks noGrp="1"/>
          </p:cNvSpPr>
          <p:nvPr>
            <p:ph type="body" sz="quarter" idx="13"/>
          </p:nvPr>
        </p:nvSpPr>
        <p:spPr>
          <a:xfrm>
            <a:off x="820153" y="1785806"/>
            <a:ext cx="10432047" cy="4093243"/>
          </a:xfrm>
        </p:spPr>
        <p:txBody>
          <a:bodyPr/>
          <a:lstStyle/>
          <a:p>
            <a:pPr>
              <a:buFont typeface="Wingdings" panose="05000000000000000000" pitchFamily="2" charset="2"/>
              <a:buChar char="Ø"/>
            </a:pPr>
            <a:r>
              <a:rPr lang="en-US" sz="2000" b="0" i="0" dirty="0">
                <a:effectLst/>
                <a:latin typeface="Times New Roman" panose="02020603050405020304" pitchFamily="18" charset="0"/>
                <a:cs typeface="Times New Roman" panose="02020603050405020304" pitchFamily="18" charset="0"/>
              </a:rPr>
              <a:t>Wang, G., Zheng, H., &amp; Zhang, X. (2022). A robust checkerboard                                                                    corner detection method for camera calibration based on improved YOLOX.                         </a:t>
            </a:r>
            <a:r>
              <a:rPr lang="en-US" sz="2000" b="0" i="1" dirty="0">
                <a:effectLst/>
                <a:latin typeface="Times New Roman" panose="02020603050405020304" pitchFamily="18" charset="0"/>
                <a:cs typeface="Times New Roman" panose="02020603050405020304" pitchFamily="18" charset="0"/>
              </a:rPr>
              <a:t>Frontiers in Physics</a:t>
            </a:r>
            <a:r>
              <a:rPr lang="en-US" sz="2000" b="0" i="0" dirty="0">
                <a:effectLst/>
                <a:latin typeface="Times New Roman" panose="02020603050405020304" pitchFamily="18" charset="0"/>
                <a:cs typeface="Times New Roman" panose="02020603050405020304" pitchFamily="18" charset="0"/>
              </a:rPr>
              <a:t>, 828.</a:t>
            </a:r>
          </a:p>
          <a:p>
            <a:pPr>
              <a:buFont typeface="Wingdings" panose="05000000000000000000" pitchFamily="2" charset="2"/>
              <a:buChar char="Ø"/>
            </a:pPr>
            <a:r>
              <a:rPr lang="en-US" sz="2000" b="0" i="0" dirty="0">
                <a:effectLst/>
                <a:latin typeface="Times New Roman" panose="02020603050405020304" pitchFamily="18" charset="0"/>
                <a:cs typeface="Times New Roman" panose="02020603050405020304" pitchFamily="18" charset="0"/>
              </a:rPr>
              <a:t>Liu, X., Wang, T., Chen, J., &amp; Wu, J. (2022). Efficient configuration calibration in airborne distributed radar systems. </a:t>
            </a:r>
            <a:r>
              <a:rPr lang="en-US" sz="2000" b="0" i="1" dirty="0">
                <a:effectLst/>
                <a:latin typeface="Times New Roman" panose="02020603050405020304" pitchFamily="18" charset="0"/>
                <a:cs typeface="Times New Roman" panose="02020603050405020304" pitchFamily="18" charset="0"/>
              </a:rPr>
              <a:t>IEEE Transactions on Aerospace and Electronic Systems</a:t>
            </a:r>
            <a:r>
              <a:rPr lang="en-US" sz="2000" b="0" i="0" dirty="0">
                <a:effectLst/>
                <a:latin typeface="Times New Roman" panose="02020603050405020304" pitchFamily="18" charset="0"/>
                <a:cs typeface="Times New Roman" panose="02020603050405020304" pitchFamily="18" charset="0"/>
              </a:rPr>
              <a:t>, </a:t>
            </a:r>
            <a:r>
              <a:rPr lang="en-US" sz="2000" b="0" i="1" dirty="0">
                <a:effectLst/>
                <a:latin typeface="Times New Roman" panose="02020603050405020304" pitchFamily="18" charset="0"/>
                <a:cs typeface="Times New Roman" panose="02020603050405020304" pitchFamily="18" charset="0"/>
              </a:rPr>
              <a:t>58</a:t>
            </a:r>
            <a:r>
              <a:rPr lang="en-US" sz="2000" b="0" i="0" dirty="0">
                <a:effectLst/>
                <a:latin typeface="Times New Roman" panose="02020603050405020304" pitchFamily="18" charset="0"/>
                <a:cs typeface="Times New Roman" panose="02020603050405020304" pitchFamily="18" charset="0"/>
              </a:rPr>
              <a:t>(3),             1799-1817.</a:t>
            </a:r>
            <a:endParaRPr lang="en-US" sz="2000"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US" sz="2000" b="0" i="0" dirty="0" err="1">
                <a:effectLst/>
                <a:latin typeface="Times New Roman" panose="02020603050405020304" pitchFamily="18" charset="0"/>
                <a:cs typeface="Times New Roman" panose="02020603050405020304" pitchFamily="18" charset="0"/>
              </a:rPr>
              <a:t>Joshil</a:t>
            </a:r>
            <a:r>
              <a:rPr lang="en-US" sz="2000" b="0" i="0" dirty="0">
                <a:effectLst/>
                <a:latin typeface="Times New Roman" panose="02020603050405020304" pitchFamily="18" charset="0"/>
                <a:cs typeface="Times New Roman" panose="02020603050405020304" pitchFamily="18" charset="0"/>
              </a:rPr>
              <a:t>, S. S., &amp; Chandrasekar, C. V. (2022). Calibration of D3R Weather Radar Using UAV-Hosted Target. </a:t>
            </a:r>
            <a:r>
              <a:rPr lang="en-US" sz="2000" b="0" i="1" dirty="0">
                <a:effectLst/>
                <a:latin typeface="Times New Roman" panose="02020603050405020304" pitchFamily="18" charset="0"/>
                <a:cs typeface="Times New Roman" panose="02020603050405020304" pitchFamily="18" charset="0"/>
              </a:rPr>
              <a:t>Remote Sensing</a:t>
            </a:r>
            <a:r>
              <a:rPr lang="en-US" sz="2000" b="0" i="0" dirty="0">
                <a:effectLst/>
                <a:latin typeface="Times New Roman" panose="02020603050405020304" pitchFamily="18" charset="0"/>
                <a:cs typeface="Times New Roman" panose="02020603050405020304" pitchFamily="18" charset="0"/>
              </a:rPr>
              <a:t>, </a:t>
            </a:r>
            <a:r>
              <a:rPr lang="en-US" sz="2000" b="0" i="1" dirty="0">
                <a:effectLst/>
                <a:latin typeface="Times New Roman" panose="02020603050405020304" pitchFamily="18" charset="0"/>
                <a:cs typeface="Times New Roman" panose="02020603050405020304" pitchFamily="18" charset="0"/>
              </a:rPr>
              <a:t>14</a:t>
            </a:r>
            <a:r>
              <a:rPr lang="en-US" sz="2000" b="0" i="0" dirty="0">
                <a:effectLst/>
                <a:latin typeface="Times New Roman" panose="02020603050405020304" pitchFamily="18" charset="0"/>
                <a:cs typeface="Times New Roman" panose="02020603050405020304" pitchFamily="18" charset="0"/>
              </a:rPr>
              <a:t>(15), 3534.</a:t>
            </a:r>
          </a:p>
          <a:p>
            <a:pPr>
              <a:buFont typeface="Wingdings" panose="05000000000000000000" pitchFamily="2" charset="2"/>
              <a:buChar char="Ø"/>
            </a:pPr>
            <a:r>
              <a:rPr lang="en-US" sz="2000" b="0" i="0" dirty="0">
                <a:effectLst/>
                <a:latin typeface="Times New Roman" panose="02020603050405020304" pitchFamily="18" charset="0"/>
                <a:cs typeface="Times New Roman" panose="02020603050405020304" pitchFamily="18" charset="0"/>
              </a:rPr>
              <a:t>Xu, X., Zhang, L., Yang, J., Cao, C., Wang, W., Ran, Y., ... &amp; Luo, M. (2022). A review of multi-sensor fusion slam systems based on 3D LIDAR. </a:t>
            </a:r>
            <a:r>
              <a:rPr lang="en-US" sz="2000" b="0" i="1" dirty="0">
                <a:effectLst/>
                <a:latin typeface="Times New Roman" panose="02020603050405020304" pitchFamily="18" charset="0"/>
                <a:cs typeface="Times New Roman" panose="02020603050405020304" pitchFamily="18" charset="0"/>
              </a:rPr>
              <a:t>Remote Sensing</a:t>
            </a:r>
            <a:r>
              <a:rPr lang="en-US" sz="2000" b="0" i="0" dirty="0">
                <a:effectLst/>
                <a:latin typeface="Times New Roman" panose="02020603050405020304" pitchFamily="18" charset="0"/>
                <a:cs typeface="Times New Roman" panose="02020603050405020304" pitchFamily="18" charset="0"/>
              </a:rPr>
              <a:t>, </a:t>
            </a:r>
            <a:r>
              <a:rPr lang="en-US" sz="2000" b="0" i="1" dirty="0">
                <a:effectLst/>
                <a:latin typeface="Times New Roman" panose="02020603050405020304" pitchFamily="18" charset="0"/>
                <a:cs typeface="Times New Roman" panose="02020603050405020304" pitchFamily="18" charset="0"/>
              </a:rPr>
              <a:t>14</a:t>
            </a:r>
            <a:r>
              <a:rPr lang="en-US" sz="2000" b="0" i="0" dirty="0">
                <a:effectLst/>
                <a:latin typeface="Times New Roman" panose="02020603050405020304" pitchFamily="18" charset="0"/>
                <a:cs typeface="Times New Roman" panose="02020603050405020304" pitchFamily="18" charset="0"/>
              </a:rPr>
              <a:t>(12), 2835.</a:t>
            </a:r>
            <a:endParaRPr lang="en-US" sz="2000"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US" sz="2000" b="0" i="0" dirty="0">
                <a:effectLst/>
                <a:latin typeface="Times New Roman" panose="02020603050405020304" pitchFamily="18" charset="0"/>
                <a:cs typeface="Times New Roman" panose="02020603050405020304" pitchFamily="18" charset="0"/>
              </a:rPr>
              <a:t>Xu, X., Zhang, L., Yang, J., Cao, C., Wang, W., Ran, Y., ... &amp; Luo, M. (2022). A review of multi-sensor fusion slam systems based on 3D LIDAR. </a:t>
            </a:r>
            <a:r>
              <a:rPr lang="en-US" sz="2000" b="0" i="1" dirty="0">
                <a:effectLst/>
                <a:latin typeface="Times New Roman" panose="02020603050405020304" pitchFamily="18" charset="0"/>
                <a:cs typeface="Times New Roman" panose="02020603050405020304" pitchFamily="18" charset="0"/>
              </a:rPr>
              <a:t>Remote Sensing</a:t>
            </a:r>
            <a:r>
              <a:rPr lang="en-US" sz="2000" b="0" i="0" dirty="0">
                <a:effectLst/>
                <a:latin typeface="Times New Roman" panose="02020603050405020304" pitchFamily="18" charset="0"/>
                <a:cs typeface="Times New Roman" panose="02020603050405020304" pitchFamily="18" charset="0"/>
              </a:rPr>
              <a:t>, </a:t>
            </a:r>
            <a:r>
              <a:rPr lang="en-US" sz="2000" b="0" i="1" dirty="0">
                <a:effectLst/>
                <a:latin typeface="Times New Roman" panose="02020603050405020304" pitchFamily="18" charset="0"/>
                <a:cs typeface="Times New Roman" panose="02020603050405020304" pitchFamily="18" charset="0"/>
              </a:rPr>
              <a:t>14</a:t>
            </a:r>
            <a:r>
              <a:rPr lang="en-US" sz="2000" b="0" i="0" dirty="0">
                <a:effectLst/>
                <a:latin typeface="Times New Roman" panose="02020603050405020304" pitchFamily="18" charset="0"/>
                <a:cs typeface="Times New Roman" panose="02020603050405020304" pitchFamily="18" charset="0"/>
              </a:rPr>
              <a:t>(12), 2835.</a:t>
            </a:r>
            <a:endParaRPr lang="en-IN" sz="2000" dirty="0">
              <a:latin typeface="Times New Roman" panose="02020603050405020304" pitchFamily="18" charset="0"/>
              <a:cs typeface="Times New Roman" panose="02020603050405020304" pitchFamily="18" charset="0"/>
            </a:endParaRPr>
          </a:p>
        </p:txBody>
      </p:sp>
      <p:sp>
        <p:nvSpPr>
          <p:cNvPr id="6" name="Title 1">
            <a:extLst>
              <a:ext uri="{FF2B5EF4-FFF2-40B4-BE49-F238E27FC236}">
                <a16:creationId xmlns:a16="http://schemas.microsoft.com/office/drawing/2014/main" id="{BC01AF8A-35B3-C6E1-9C72-D6488E7030BE}"/>
              </a:ext>
            </a:extLst>
          </p:cNvPr>
          <p:cNvSpPr txBox="1">
            <a:spLocks/>
          </p:cNvSpPr>
          <p:nvPr/>
        </p:nvSpPr>
        <p:spPr>
          <a:xfrm>
            <a:off x="584673" y="1186147"/>
            <a:ext cx="3236829" cy="424732"/>
          </a:xfrm>
          <a:prstGeom prst="rect">
            <a:avLst/>
          </a:prstGeom>
        </p:spPr>
        <p:txBody>
          <a:bodyPr vert="horz" wrap="square" lIns="91440" tIns="45720" rIns="91440" bIns="45720" rtlCol="0" anchor="t">
            <a:spAutoFit/>
          </a:bodyPr>
          <a:lstStyle>
            <a:lvl1pPr algn="l" defTabSz="914400" rtl="0" eaLnBrk="1" latinLnBrk="0" hangingPunct="1">
              <a:lnSpc>
                <a:spcPct val="90000"/>
              </a:lnSpc>
              <a:spcBef>
                <a:spcPct val="0"/>
              </a:spcBef>
              <a:buNone/>
              <a:defRPr lang="en-GB" sz="3200" b="1" kern="1200" spc="-70" baseline="0" dirty="0">
                <a:solidFill>
                  <a:schemeClr val="bg1"/>
                </a:solidFill>
                <a:latin typeface="+mj-lt"/>
                <a:ea typeface="+mj-ea"/>
                <a:cs typeface="+mj-cs"/>
              </a:defRPr>
            </a:lvl1pPr>
          </a:lstStyle>
          <a:p>
            <a:r>
              <a:rPr lang="en-US" sz="2400">
                <a:latin typeface="Times New Roman" panose="02020603050405020304" pitchFamily="18" charset="0"/>
                <a:cs typeface="Times New Roman" panose="02020603050405020304" pitchFamily="18" charset="0"/>
              </a:rPr>
              <a:t>REFERENCES:</a:t>
            </a:r>
            <a:endParaRPr lang="en-IN" sz="240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ED51AB59-0354-7727-A275-1AE2C01145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7034" y="-129553"/>
            <a:ext cx="2424023" cy="126267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a:extLst>
              <a:ext uri="{FF2B5EF4-FFF2-40B4-BE49-F238E27FC236}">
                <a16:creationId xmlns:a16="http://schemas.microsoft.com/office/drawing/2014/main" id="{0AA45908-96AD-3E6F-1CB5-DBCAB7DB50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63841" y="177800"/>
            <a:ext cx="1334932" cy="12207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601185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BE5BF-9922-45FB-8F3F-4446D40A051B}"/>
              </a:ext>
            </a:extLst>
          </p:cNvPr>
          <p:cNvSpPr>
            <a:spLocks noGrp="1"/>
          </p:cNvSpPr>
          <p:nvPr>
            <p:ph type="ctrTitle"/>
          </p:nvPr>
        </p:nvSpPr>
        <p:spPr>
          <a:xfrm>
            <a:off x="5765677" y="2976113"/>
            <a:ext cx="5365630" cy="2170924"/>
          </a:xfrm>
        </p:spPr>
        <p:txBody>
          <a:bodyPr/>
          <a:lstStyle/>
          <a:p>
            <a:r>
              <a:rPr lang="en-US" dirty="0"/>
              <a:t>THANK YOU</a:t>
            </a:r>
            <a:endParaRPr lang="en-GB" dirty="0"/>
          </a:p>
        </p:txBody>
      </p:sp>
      <p:pic>
        <p:nvPicPr>
          <p:cNvPr id="3" name="Picture 2">
            <a:extLst>
              <a:ext uri="{FF2B5EF4-FFF2-40B4-BE49-F238E27FC236}">
                <a16:creationId xmlns:a16="http://schemas.microsoft.com/office/drawing/2014/main" id="{A738EF2A-5824-BD20-523A-794A304E85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5661" y="156819"/>
            <a:ext cx="1421247" cy="74032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4" name="Picture 4">
            <a:extLst>
              <a:ext uri="{FF2B5EF4-FFF2-40B4-BE49-F238E27FC236}">
                <a16:creationId xmlns:a16="http://schemas.microsoft.com/office/drawing/2014/main" id="{D70B39A9-9688-6570-ABC8-EA4D99DDA1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63841" y="177800"/>
            <a:ext cx="1334932" cy="122071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00A1325-0621-9956-9601-B883026ADBBF}"/>
              </a:ext>
            </a:extLst>
          </p:cNvPr>
          <p:cNvSpPr txBox="1"/>
          <p:nvPr/>
        </p:nvSpPr>
        <p:spPr>
          <a:xfrm>
            <a:off x="5373175" y="6497637"/>
            <a:ext cx="1145520" cy="246221"/>
          </a:xfrm>
          <a:prstGeom prst="rect">
            <a:avLst/>
          </a:prstGeom>
          <a:noFill/>
        </p:spPr>
        <p:txBody>
          <a:bodyPr wrap="square">
            <a:spAutoFit/>
          </a:bodyPr>
          <a:lstStyle/>
          <a:p>
            <a:r>
              <a:rPr lang="en-IN" sz="1000" b="1" dirty="0">
                <a:solidFill>
                  <a:schemeClr val="bg1"/>
                </a:solidFill>
              </a:rPr>
              <a:t>MAGIC@KARE</a:t>
            </a:r>
          </a:p>
        </p:txBody>
      </p:sp>
    </p:spTree>
    <p:extLst>
      <p:ext uri="{BB962C8B-B14F-4D97-AF65-F5344CB8AC3E}">
        <p14:creationId xmlns:p14="http://schemas.microsoft.com/office/powerpoint/2010/main" val="44069682"/>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76B63D0-BF44-24D3-774D-6E7C56CB8967}"/>
              </a:ext>
            </a:extLst>
          </p:cNvPr>
          <p:cNvSpPr>
            <a:spLocks noGrp="1"/>
          </p:cNvSpPr>
          <p:nvPr>
            <p:ph type="sldNum" sz="quarter" idx="12"/>
          </p:nvPr>
        </p:nvSpPr>
        <p:spPr/>
        <p:txBody>
          <a:bodyPr/>
          <a:lstStyle/>
          <a:p>
            <a:fld id="{C263D6C4-4840-40CC-AC84-17E24B3B7BDE}" type="slidenum">
              <a:rPr lang="en-US" noProof="0" smtClean="0"/>
              <a:pPr/>
              <a:t>4</a:t>
            </a:fld>
            <a:endParaRPr lang="en-US" noProof="0" dirty="0"/>
          </a:p>
        </p:txBody>
      </p:sp>
      <p:pic>
        <p:nvPicPr>
          <p:cNvPr id="6" name="Picture 5">
            <a:extLst>
              <a:ext uri="{FF2B5EF4-FFF2-40B4-BE49-F238E27FC236}">
                <a16:creationId xmlns:a16="http://schemas.microsoft.com/office/drawing/2014/main" id="{807BC933-62E6-DD92-C089-358FBB2C97A7}"/>
              </a:ext>
            </a:extLst>
          </p:cNvPr>
          <p:cNvPicPr>
            <a:picLocks noChangeAspect="1"/>
          </p:cNvPicPr>
          <p:nvPr/>
        </p:nvPicPr>
        <p:blipFill rotWithShape="1">
          <a:blip r:embed="rId2"/>
          <a:srcRect t="7735"/>
          <a:stretch/>
        </p:blipFill>
        <p:spPr>
          <a:xfrm>
            <a:off x="867114" y="1854339"/>
            <a:ext cx="10659406" cy="3635333"/>
          </a:xfrm>
          <a:prstGeom prst="rect">
            <a:avLst/>
          </a:prstGeom>
        </p:spPr>
      </p:pic>
      <p:pic>
        <p:nvPicPr>
          <p:cNvPr id="5" name="Picture 2">
            <a:extLst>
              <a:ext uri="{FF2B5EF4-FFF2-40B4-BE49-F238E27FC236}">
                <a16:creationId xmlns:a16="http://schemas.microsoft.com/office/drawing/2014/main" id="{61127E6F-7E59-A0D2-8620-CBD06391D7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902" y="-51000"/>
            <a:ext cx="3213947" cy="167414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a:extLst>
              <a:ext uri="{FF2B5EF4-FFF2-40B4-BE49-F238E27FC236}">
                <a16:creationId xmlns:a16="http://schemas.microsoft.com/office/drawing/2014/main" id="{BBF17E76-A4BA-F3D0-2C8D-6F00847C29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63841" y="177800"/>
            <a:ext cx="1334932" cy="1220713"/>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CB56ABBA-6A86-514E-7D1F-14B2F25BB926}"/>
              </a:ext>
            </a:extLst>
          </p:cNvPr>
          <p:cNvSpPr txBox="1"/>
          <p:nvPr/>
        </p:nvSpPr>
        <p:spPr>
          <a:xfrm>
            <a:off x="5373175" y="6497637"/>
            <a:ext cx="1145520" cy="246221"/>
          </a:xfrm>
          <a:prstGeom prst="rect">
            <a:avLst/>
          </a:prstGeom>
          <a:noFill/>
        </p:spPr>
        <p:txBody>
          <a:bodyPr wrap="square">
            <a:spAutoFit/>
          </a:bodyPr>
          <a:lstStyle/>
          <a:p>
            <a:r>
              <a:rPr lang="en-IN" sz="1000" b="1" dirty="0">
                <a:solidFill>
                  <a:schemeClr val="bg1"/>
                </a:solidFill>
              </a:rPr>
              <a:t>MAGIC@KARE</a:t>
            </a:r>
          </a:p>
        </p:txBody>
      </p:sp>
    </p:spTree>
    <p:extLst>
      <p:ext uri="{BB962C8B-B14F-4D97-AF65-F5344CB8AC3E}">
        <p14:creationId xmlns:p14="http://schemas.microsoft.com/office/powerpoint/2010/main" val="41495162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71C8C459-9373-7C9B-60A2-2E2E52235F68}"/>
              </a:ext>
            </a:extLst>
          </p:cNvPr>
          <p:cNvSpPr>
            <a:spLocks noGrp="1"/>
          </p:cNvSpPr>
          <p:nvPr>
            <p:ph type="title"/>
          </p:nvPr>
        </p:nvSpPr>
        <p:spPr>
          <a:xfrm>
            <a:off x="833648" y="1355188"/>
            <a:ext cx="11214100" cy="646331"/>
          </a:xfrm>
        </p:spPr>
        <p:txBody>
          <a:bodyPr/>
          <a:lstStyle/>
          <a:p>
            <a:r>
              <a:rPr lang="en-US" sz="4000" dirty="0">
                <a:latin typeface="Times New Roman" panose="02020603050405020304" pitchFamily="18" charset="0"/>
                <a:cs typeface="Times New Roman" panose="02020603050405020304" pitchFamily="18" charset="0"/>
              </a:rPr>
              <a:t>Radar Cube:</a:t>
            </a:r>
          </a:p>
        </p:txBody>
      </p:sp>
      <p:sp>
        <p:nvSpPr>
          <p:cNvPr id="3" name="Slide Number Placeholder 2">
            <a:extLst>
              <a:ext uri="{FF2B5EF4-FFF2-40B4-BE49-F238E27FC236}">
                <a16:creationId xmlns:a16="http://schemas.microsoft.com/office/drawing/2014/main" id="{49FAEC25-4B12-DAAC-3A7F-5202F2BA22B3}"/>
              </a:ext>
            </a:extLst>
          </p:cNvPr>
          <p:cNvSpPr>
            <a:spLocks noGrp="1"/>
          </p:cNvSpPr>
          <p:nvPr>
            <p:ph type="sldNum" sz="quarter" idx="12"/>
          </p:nvPr>
        </p:nvSpPr>
        <p:spPr>
          <a:xfrm>
            <a:off x="11252200" y="6315075"/>
            <a:ext cx="406400" cy="365125"/>
          </a:xfrm>
        </p:spPr>
        <p:txBody>
          <a:bodyPr anchor="ctr">
            <a:normAutofit/>
          </a:bodyPr>
          <a:lstStyle/>
          <a:p>
            <a:pPr>
              <a:spcAft>
                <a:spcPts val="600"/>
              </a:spcAft>
            </a:pPr>
            <a:fld id="{C263D6C4-4840-40CC-AC84-17E24B3B7BDE}" type="slidenum">
              <a:rPr lang="en-US" noProof="0" smtClean="0"/>
              <a:pPr>
                <a:spcAft>
                  <a:spcPts val="600"/>
                </a:spcAft>
              </a:pPr>
              <a:t>5</a:t>
            </a:fld>
            <a:endParaRPr lang="en-US" noProof="0"/>
          </a:p>
        </p:txBody>
      </p:sp>
      <p:sp>
        <p:nvSpPr>
          <p:cNvPr id="4" name="Text Placeholder 3">
            <a:extLst>
              <a:ext uri="{FF2B5EF4-FFF2-40B4-BE49-F238E27FC236}">
                <a16:creationId xmlns:a16="http://schemas.microsoft.com/office/drawing/2014/main" id="{0E6FAC1C-14FF-FBEF-50BF-8C55959921E3}"/>
              </a:ext>
            </a:extLst>
          </p:cNvPr>
          <p:cNvSpPr>
            <a:spLocks noGrp="1"/>
          </p:cNvSpPr>
          <p:nvPr>
            <p:ph sz="half" idx="1"/>
          </p:nvPr>
        </p:nvSpPr>
        <p:spPr>
          <a:xfrm>
            <a:off x="443365" y="2001519"/>
            <a:ext cx="6160635" cy="4175444"/>
          </a:xfrm>
        </p:spPr>
        <p:txBody>
          <a:bodyPr>
            <a:normAutofit/>
          </a:bodyPr>
          <a:lstStyle/>
          <a:p>
            <a:pPr>
              <a:buFont typeface="Wingdings" panose="05000000000000000000" pitchFamily="2" charset="2"/>
              <a:buChar char="Ø"/>
            </a:pPr>
            <a:r>
              <a:rPr lang="en-US" sz="2200" dirty="0">
                <a:latin typeface="Times New Roman" panose="02020603050405020304" pitchFamily="18" charset="0"/>
                <a:cs typeface="Times New Roman" panose="02020603050405020304" pitchFamily="18" charset="0"/>
              </a:rPr>
              <a:t>A lower level of radar data is called the radar cube.</a:t>
            </a:r>
          </a:p>
          <a:p>
            <a:pPr marL="0" indent="0">
              <a:buNone/>
            </a:pPr>
            <a:r>
              <a:rPr lang="en-US" sz="2200" dirty="0">
                <a:latin typeface="Times New Roman" panose="02020603050405020304" pitchFamily="18" charset="0"/>
                <a:cs typeface="Times New Roman" panose="02020603050405020304" pitchFamily="18" charset="0"/>
              </a:rPr>
              <a:t>      It has three axes: range, azimuth, and velocity.</a:t>
            </a:r>
          </a:p>
          <a:p>
            <a:pPr>
              <a:buFont typeface="Wingdings" panose="05000000000000000000" pitchFamily="2" charset="2"/>
              <a:buChar char="Ø"/>
            </a:pPr>
            <a:r>
              <a:rPr lang="en-US" sz="2200" dirty="0">
                <a:latin typeface="Times New Roman" panose="02020603050405020304" pitchFamily="18" charset="0"/>
                <a:cs typeface="Times New Roman" panose="02020603050405020304" pitchFamily="18" charset="0"/>
              </a:rPr>
              <a:t>One cell represents reflectivity at:</a:t>
            </a:r>
          </a:p>
          <a:p>
            <a:pPr>
              <a:buFont typeface="Wingdings" panose="05000000000000000000" pitchFamily="2" charset="2"/>
              <a:buChar char="§"/>
            </a:pPr>
            <a:r>
              <a:rPr lang="en-US" sz="2200" dirty="0">
                <a:latin typeface="Times New Roman" panose="02020603050405020304" pitchFamily="18" charset="0"/>
                <a:cs typeface="Times New Roman" panose="02020603050405020304" pitchFamily="18" charset="0"/>
              </a:rPr>
              <a:t>That 2D position (range, azimuth index)</a:t>
            </a:r>
          </a:p>
          <a:p>
            <a:pPr>
              <a:buFont typeface="Wingdings" panose="05000000000000000000" pitchFamily="2" charset="2"/>
              <a:buChar char="§"/>
            </a:pPr>
            <a:r>
              <a:rPr lang="en-US" sz="2200" dirty="0">
                <a:latin typeface="Times New Roman" panose="02020603050405020304" pitchFamily="18" charset="0"/>
                <a:cs typeface="Times New Roman" panose="02020603050405020304" pitchFamily="18" charset="0"/>
              </a:rPr>
              <a:t>That speed(velocity index)</a:t>
            </a:r>
          </a:p>
          <a:p>
            <a:pPr>
              <a:buFont typeface="Wingdings" panose="05000000000000000000" pitchFamily="2" charset="2"/>
              <a:buChar char="Ø"/>
            </a:pPr>
            <a:r>
              <a:rPr lang="en-US" sz="2200" dirty="0">
                <a:latin typeface="Times New Roman" panose="02020603050405020304" pitchFamily="18" charset="0"/>
                <a:cs typeface="Times New Roman" panose="02020603050405020304" pitchFamily="18" charset="0"/>
              </a:rPr>
              <a:t>A column of the cube at a range-azimuth index contains the full velocity distribution at that 2D location</a:t>
            </a:r>
            <a:endParaRPr lang="en-IN" sz="2200" dirty="0">
              <a:latin typeface="Times New Roman" panose="02020603050405020304" pitchFamily="18" charset="0"/>
              <a:cs typeface="Times New Roman" panose="02020603050405020304" pitchFamily="18" charset="0"/>
            </a:endParaRPr>
          </a:p>
        </p:txBody>
      </p:sp>
      <p:pic>
        <p:nvPicPr>
          <p:cNvPr id="6" name="Picture 5" descr="Diagram&#10;&#10;Description automatically generated">
            <a:extLst>
              <a:ext uri="{FF2B5EF4-FFF2-40B4-BE49-F238E27FC236}">
                <a16:creationId xmlns:a16="http://schemas.microsoft.com/office/drawing/2014/main" id="{B50C7F00-73D0-544D-A4E0-AC6A52B60EF8}"/>
              </a:ext>
            </a:extLst>
          </p:cNvPr>
          <p:cNvPicPr>
            <a:picLocks noChangeAspect="1"/>
          </p:cNvPicPr>
          <p:nvPr/>
        </p:nvPicPr>
        <p:blipFill rotWithShape="1">
          <a:blip r:embed="rId2"/>
          <a:srcRect l="2577" t="10383"/>
          <a:stretch/>
        </p:blipFill>
        <p:spPr>
          <a:xfrm>
            <a:off x="6837680" y="2001519"/>
            <a:ext cx="4578524" cy="4175443"/>
          </a:xfrm>
          <a:prstGeom prst="rect">
            <a:avLst/>
          </a:prstGeom>
          <a:noFill/>
        </p:spPr>
      </p:pic>
      <p:pic>
        <p:nvPicPr>
          <p:cNvPr id="7" name="Picture 2">
            <a:extLst>
              <a:ext uri="{FF2B5EF4-FFF2-40B4-BE49-F238E27FC236}">
                <a16:creationId xmlns:a16="http://schemas.microsoft.com/office/drawing/2014/main" id="{4649CD44-FDF0-24A1-D483-6F7021EF77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902" y="-51000"/>
            <a:ext cx="3213947" cy="167414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a:extLst>
              <a:ext uri="{FF2B5EF4-FFF2-40B4-BE49-F238E27FC236}">
                <a16:creationId xmlns:a16="http://schemas.microsoft.com/office/drawing/2014/main" id="{FFF6B266-2AF5-A94E-5A3C-44ECB019E16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63841" y="177800"/>
            <a:ext cx="1334932" cy="1220713"/>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5E7DF64C-2305-C056-1281-5EC923ECA3DB}"/>
              </a:ext>
            </a:extLst>
          </p:cNvPr>
          <p:cNvSpPr txBox="1"/>
          <p:nvPr/>
        </p:nvSpPr>
        <p:spPr>
          <a:xfrm>
            <a:off x="5373175" y="6497637"/>
            <a:ext cx="1145520" cy="246221"/>
          </a:xfrm>
          <a:prstGeom prst="rect">
            <a:avLst/>
          </a:prstGeom>
          <a:noFill/>
        </p:spPr>
        <p:txBody>
          <a:bodyPr wrap="square">
            <a:spAutoFit/>
          </a:bodyPr>
          <a:lstStyle/>
          <a:p>
            <a:r>
              <a:rPr lang="en-IN" sz="1000" b="1" dirty="0">
                <a:solidFill>
                  <a:schemeClr val="bg1"/>
                </a:solidFill>
              </a:rPr>
              <a:t>MAGIC@KARE</a:t>
            </a:r>
          </a:p>
        </p:txBody>
      </p:sp>
    </p:spTree>
    <p:extLst>
      <p:ext uri="{BB962C8B-B14F-4D97-AF65-F5344CB8AC3E}">
        <p14:creationId xmlns:p14="http://schemas.microsoft.com/office/powerpoint/2010/main" val="30148197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F2038FB-AC7F-D296-0538-9D68CE895EEA}"/>
              </a:ext>
            </a:extLst>
          </p:cNvPr>
          <p:cNvSpPr>
            <a:spLocks noGrp="1"/>
          </p:cNvSpPr>
          <p:nvPr>
            <p:ph type="sldNum" sz="quarter" idx="12"/>
          </p:nvPr>
        </p:nvSpPr>
        <p:spPr>
          <a:xfrm>
            <a:off x="11252200" y="6315075"/>
            <a:ext cx="406400" cy="365125"/>
          </a:xfrm>
        </p:spPr>
        <p:txBody>
          <a:bodyPr anchor="ctr">
            <a:normAutofit/>
          </a:bodyPr>
          <a:lstStyle/>
          <a:p>
            <a:pPr>
              <a:spcAft>
                <a:spcPts val="600"/>
              </a:spcAft>
            </a:pPr>
            <a:fld id="{C263D6C4-4840-40CC-AC84-17E24B3B7BDE}" type="slidenum">
              <a:rPr lang="en-US" noProof="0" smtClean="0"/>
              <a:pPr>
                <a:spcAft>
                  <a:spcPts val="600"/>
                </a:spcAft>
              </a:pPr>
              <a:t>6</a:t>
            </a:fld>
            <a:endParaRPr lang="en-US" noProof="0"/>
          </a:p>
        </p:txBody>
      </p:sp>
      <p:sp>
        <p:nvSpPr>
          <p:cNvPr id="14" name="Text Placeholder 3">
            <a:extLst>
              <a:ext uri="{FF2B5EF4-FFF2-40B4-BE49-F238E27FC236}">
                <a16:creationId xmlns:a16="http://schemas.microsoft.com/office/drawing/2014/main" id="{F2AC008A-B1E2-2B9D-5271-CEEF927853BF}"/>
              </a:ext>
            </a:extLst>
          </p:cNvPr>
          <p:cNvSpPr>
            <a:spLocks noGrp="1"/>
          </p:cNvSpPr>
          <p:nvPr>
            <p:ph type="body" sz="half" idx="2"/>
          </p:nvPr>
        </p:nvSpPr>
        <p:spPr>
          <a:xfrm>
            <a:off x="444500" y="1735996"/>
            <a:ext cx="11443834" cy="4579079"/>
          </a:xfrm>
        </p:spPr>
        <p:txBody>
          <a:bodyPr>
            <a:normAutofit/>
          </a:bodyPr>
          <a:lstStyle/>
          <a:p>
            <a:pPr marL="342900" indent="-342900">
              <a:buFont typeface="Wingdings" panose="05000000000000000000" pitchFamily="2" charset="2"/>
              <a:buChar char="Ø"/>
            </a:pPr>
            <a:r>
              <a:rPr lang="en-US" sz="2200" dirty="0">
                <a:latin typeface="Times New Roman" panose="02020603050405020304" pitchFamily="18" charset="0"/>
                <a:cs typeface="Times New Roman" panose="02020603050405020304" pitchFamily="18" charset="0"/>
              </a:rPr>
              <a:t>The speed distribution is class-characteristic, since it depends on what kind of moving parts does the object have.</a:t>
            </a:r>
          </a:p>
          <a:p>
            <a:pPr marL="342900" indent="-342900">
              <a:buFont typeface="Wingdings" panose="05000000000000000000" pitchFamily="2" charset="2"/>
              <a:buChar char="Ø"/>
            </a:pPr>
            <a:r>
              <a:rPr lang="en-US" sz="2200" dirty="0">
                <a:latin typeface="Times New Roman" panose="02020603050405020304" pitchFamily="18" charset="0"/>
                <a:cs typeface="Times New Roman" panose="02020603050405020304" pitchFamily="18" charset="0"/>
              </a:rPr>
              <a:t>A method that exploits this speed distribution for road user detection</a:t>
            </a:r>
          </a:p>
        </p:txBody>
      </p:sp>
      <p:pic>
        <p:nvPicPr>
          <p:cNvPr id="7" name="Content Placeholder 6" descr="Chart, line chart&#10;&#10;Description automatically generated">
            <a:extLst>
              <a:ext uri="{FF2B5EF4-FFF2-40B4-BE49-F238E27FC236}">
                <a16:creationId xmlns:a16="http://schemas.microsoft.com/office/drawing/2014/main" id="{FB74E427-C78A-B4A9-BA77-D80D28955647}"/>
              </a:ext>
            </a:extLst>
          </p:cNvPr>
          <p:cNvPicPr>
            <a:picLocks noGrp="1" noChangeAspect="1"/>
          </p:cNvPicPr>
          <p:nvPr>
            <p:ph idx="1"/>
          </p:nvPr>
        </p:nvPicPr>
        <p:blipFill>
          <a:blip r:embed="rId2"/>
          <a:stretch>
            <a:fillRect/>
          </a:stretch>
        </p:blipFill>
        <p:spPr>
          <a:xfrm>
            <a:off x="2489002" y="3088640"/>
            <a:ext cx="7125096" cy="3081602"/>
          </a:xfrm>
          <a:noFill/>
        </p:spPr>
      </p:pic>
      <p:pic>
        <p:nvPicPr>
          <p:cNvPr id="9" name="Picture 2">
            <a:extLst>
              <a:ext uri="{FF2B5EF4-FFF2-40B4-BE49-F238E27FC236}">
                <a16:creationId xmlns:a16="http://schemas.microsoft.com/office/drawing/2014/main" id="{0C24CFD8-9300-CE38-BD6E-0AA34D87A9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902" y="-51000"/>
            <a:ext cx="3213947" cy="167414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a:extLst>
              <a:ext uri="{FF2B5EF4-FFF2-40B4-BE49-F238E27FC236}">
                <a16:creationId xmlns:a16="http://schemas.microsoft.com/office/drawing/2014/main" id="{59F11AD4-0D32-8026-ACD8-6D0E4A7082E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63841" y="177800"/>
            <a:ext cx="1334932" cy="1220713"/>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84424B69-424E-16DF-8C97-66F6972059C2}"/>
              </a:ext>
            </a:extLst>
          </p:cNvPr>
          <p:cNvSpPr txBox="1"/>
          <p:nvPr/>
        </p:nvSpPr>
        <p:spPr>
          <a:xfrm>
            <a:off x="5373175" y="6497637"/>
            <a:ext cx="1145520" cy="246221"/>
          </a:xfrm>
          <a:prstGeom prst="rect">
            <a:avLst/>
          </a:prstGeom>
          <a:noFill/>
        </p:spPr>
        <p:txBody>
          <a:bodyPr wrap="square">
            <a:spAutoFit/>
          </a:bodyPr>
          <a:lstStyle/>
          <a:p>
            <a:r>
              <a:rPr lang="en-IN" sz="1000" b="1" dirty="0">
                <a:solidFill>
                  <a:schemeClr val="bg1"/>
                </a:solidFill>
              </a:rPr>
              <a:t>MAGIC@KARE</a:t>
            </a:r>
          </a:p>
        </p:txBody>
      </p:sp>
    </p:spTree>
    <p:extLst>
      <p:ext uri="{BB962C8B-B14F-4D97-AF65-F5344CB8AC3E}">
        <p14:creationId xmlns:p14="http://schemas.microsoft.com/office/powerpoint/2010/main" val="21697132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8DD0B88-2479-E53C-9DA2-8AD6B5D22373}"/>
              </a:ext>
            </a:extLst>
          </p:cNvPr>
          <p:cNvSpPr>
            <a:spLocks noGrp="1"/>
          </p:cNvSpPr>
          <p:nvPr>
            <p:ph type="sldNum" sz="quarter" idx="12"/>
          </p:nvPr>
        </p:nvSpPr>
        <p:spPr/>
        <p:txBody>
          <a:bodyPr/>
          <a:lstStyle/>
          <a:p>
            <a:fld id="{C263D6C4-4840-40CC-AC84-17E24B3B7BDE}" type="slidenum">
              <a:rPr lang="en-US" noProof="0" smtClean="0"/>
              <a:pPr/>
              <a:t>7</a:t>
            </a:fld>
            <a:endParaRPr lang="en-US" noProof="0" dirty="0"/>
          </a:p>
        </p:txBody>
      </p:sp>
      <p:sp>
        <p:nvSpPr>
          <p:cNvPr id="4" name="Text Placeholder 3">
            <a:extLst>
              <a:ext uri="{FF2B5EF4-FFF2-40B4-BE49-F238E27FC236}">
                <a16:creationId xmlns:a16="http://schemas.microsoft.com/office/drawing/2014/main" id="{48A93E28-BA7A-7F8C-2024-A450B2E3664C}"/>
              </a:ext>
            </a:extLst>
          </p:cNvPr>
          <p:cNvSpPr>
            <a:spLocks noGrp="1"/>
          </p:cNvSpPr>
          <p:nvPr>
            <p:ph type="body" sz="half" idx="2"/>
          </p:nvPr>
        </p:nvSpPr>
        <p:spPr>
          <a:xfrm>
            <a:off x="741680" y="2133600"/>
            <a:ext cx="4765040" cy="3890128"/>
          </a:xfrm>
        </p:spPr>
        <p:txBody>
          <a:bodyPr>
            <a:normAutofit/>
          </a:bodyPr>
          <a:lstStyle/>
          <a:p>
            <a:r>
              <a:rPr lang="en-US" sz="2200" dirty="0">
                <a:latin typeface="Times New Roman" panose="02020603050405020304" pitchFamily="18" charset="0"/>
                <a:cs typeface="Times New Roman" panose="02020603050405020304" pitchFamily="18" charset="0"/>
              </a:rPr>
              <a:t>To exploit this low-level data, we:</a:t>
            </a:r>
          </a:p>
          <a:p>
            <a:pPr marL="457200" indent="-457200">
              <a:buAutoNum type="arabicPeriod"/>
            </a:pPr>
            <a:r>
              <a:rPr lang="en-US" sz="2200" dirty="0">
                <a:latin typeface="Times New Roman" panose="02020603050405020304" pitchFamily="18" charset="0"/>
                <a:cs typeface="Times New Roman" panose="02020603050405020304" pitchFamily="18" charset="0"/>
              </a:rPr>
              <a:t>Map the radar targets into the radar cube by their 2D location and velocity</a:t>
            </a:r>
          </a:p>
          <a:p>
            <a:pPr marL="457200" indent="-457200">
              <a:buAutoNum type="arabicPeriod"/>
            </a:pPr>
            <a:r>
              <a:rPr lang="en-US" sz="2200" dirty="0">
                <a:latin typeface="Times New Roman" panose="02020603050405020304" pitchFamily="18" charset="0"/>
                <a:cs typeface="Times New Roman" panose="02020603050405020304" pitchFamily="18" charset="0"/>
              </a:rPr>
              <a:t>2. Crop a 3D block around them</a:t>
            </a:r>
            <a:endParaRPr lang="en-IN" sz="2200" dirty="0">
              <a:latin typeface="Times New Roman" panose="02020603050405020304" pitchFamily="18" charset="0"/>
              <a:cs typeface="Times New Roman" panose="02020603050405020304" pitchFamily="18" charset="0"/>
            </a:endParaRPr>
          </a:p>
        </p:txBody>
      </p:sp>
      <p:pic>
        <p:nvPicPr>
          <p:cNvPr id="9" name="Content Placeholder 8">
            <a:extLst>
              <a:ext uri="{FF2B5EF4-FFF2-40B4-BE49-F238E27FC236}">
                <a16:creationId xmlns:a16="http://schemas.microsoft.com/office/drawing/2014/main" id="{B9326B95-264B-DB0A-9B0B-D9FBBEDFB007}"/>
              </a:ext>
            </a:extLst>
          </p:cNvPr>
          <p:cNvPicPr>
            <a:picLocks noGrp="1" noChangeAspect="1"/>
          </p:cNvPicPr>
          <p:nvPr>
            <p:ph idx="1"/>
          </p:nvPr>
        </p:nvPicPr>
        <p:blipFill>
          <a:blip r:embed="rId2"/>
          <a:stretch>
            <a:fillRect/>
          </a:stretch>
        </p:blipFill>
        <p:spPr>
          <a:xfrm>
            <a:off x="6337725" y="1553141"/>
            <a:ext cx="4914475" cy="4470587"/>
          </a:xfrm>
        </p:spPr>
      </p:pic>
      <p:pic>
        <p:nvPicPr>
          <p:cNvPr id="10" name="Picture 2">
            <a:extLst>
              <a:ext uri="{FF2B5EF4-FFF2-40B4-BE49-F238E27FC236}">
                <a16:creationId xmlns:a16="http://schemas.microsoft.com/office/drawing/2014/main" id="{B5CED244-2688-5275-27A3-77073A339B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902" y="-51000"/>
            <a:ext cx="3213947" cy="167414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a:extLst>
              <a:ext uri="{FF2B5EF4-FFF2-40B4-BE49-F238E27FC236}">
                <a16:creationId xmlns:a16="http://schemas.microsoft.com/office/drawing/2014/main" id="{98C3D8DA-FDBD-1924-A564-86C5B3E5F7F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63841" y="177800"/>
            <a:ext cx="1334932" cy="1220713"/>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A938B45E-722A-1C63-1EB1-34BD85E858AF}"/>
              </a:ext>
            </a:extLst>
          </p:cNvPr>
          <p:cNvSpPr txBox="1"/>
          <p:nvPr/>
        </p:nvSpPr>
        <p:spPr>
          <a:xfrm>
            <a:off x="5373175" y="6497637"/>
            <a:ext cx="1145520" cy="246221"/>
          </a:xfrm>
          <a:prstGeom prst="rect">
            <a:avLst/>
          </a:prstGeom>
          <a:noFill/>
        </p:spPr>
        <p:txBody>
          <a:bodyPr wrap="square">
            <a:spAutoFit/>
          </a:bodyPr>
          <a:lstStyle/>
          <a:p>
            <a:r>
              <a:rPr lang="en-IN" sz="1000" b="1" dirty="0">
                <a:solidFill>
                  <a:schemeClr val="bg1"/>
                </a:solidFill>
              </a:rPr>
              <a:t>MAGIC@KARE</a:t>
            </a:r>
          </a:p>
        </p:txBody>
      </p:sp>
    </p:spTree>
    <p:extLst>
      <p:ext uri="{BB962C8B-B14F-4D97-AF65-F5344CB8AC3E}">
        <p14:creationId xmlns:p14="http://schemas.microsoft.com/office/powerpoint/2010/main" val="31939459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9BC400-AC89-87F2-091B-ADB8AF01CC12}"/>
              </a:ext>
            </a:extLst>
          </p:cNvPr>
          <p:cNvSpPr>
            <a:spLocks noGrp="1"/>
          </p:cNvSpPr>
          <p:nvPr>
            <p:ph type="title"/>
          </p:nvPr>
        </p:nvSpPr>
        <p:spPr>
          <a:xfrm>
            <a:off x="444500" y="1265785"/>
            <a:ext cx="11214100" cy="535531"/>
          </a:xfrm>
        </p:spPr>
        <p:txBody>
          <a:bodyPr/>
          <a:lstStyle/>
          <a:p>
            <a:r>
              <a:rPr lang="en-US" dirty="0">
                <a:latin typeface="Times New Roman" panose="02020603050405020304" pitchFamily="18" charset="0"/>
                <a:cs typeface="Times New Roman" panose="02020603050405020304" pitchFamily="18" charset="0"/>
              </a:rPr>
              <a:t>RTCnet:</a:t>
            </a:r>
            <a:endParaRPr lang="en-IN" dirty="0">
              <a:latin typeface="Times New Roman" panose="02020603050405020304" pitchFamily="18" charset="0"/>
              <a:cs typeface="Times New Roman" panose="02020603050405020304" pitchFamily="18" charset="0"/>
            </a:endParaRPr>
          </a:p>
        </p:txBody>
      </p:sp>
      <p:sp>
        <p:nvSpPr>
          <p:cNvPr id="3" name="Slide Number Placeholder 2">
            <a:extLst>
              <a:ext uri="{FF2B5EF4-FFF2-40B4-BE49-F238E27FC236}">
                <a16:creationId xmlns:a16="http://schemas.microsoft.com/office/drawing/2014/main" id="{750DC9A2-BD10-1CB7-022A-7ABDAB722F19}"/>
              </a:ext>
            </a:extLst>
          </p:cNvPr>
          <p:cNvSpPr>
            <a:spLocks noGrp="1"/>
          </p:cNvSpPr>
          <p:nvPr>
            <p:ph type="sldNum" sz="quarter" idx="12"/>
          </p:nvPr>
        </p:nvSpPr>
        <p:spPr/>
        <p:txBody>
          <a:bodyPr/>
          <a:lstStyle/>
          <a:p>
            <a:fld id="{C263D6C4-4840-40CC-AC84-17E24B3B7BDE}" type="slidenum">
              <a:rPr lang="en-US" noProof="0" smtClean="0"/>
              <a:pPr/>
              <a:t>8</a:t>
            </a:fld>
            <a:endParaRPr lang="en-US" noProof="0" dirty="0"/>
          </a:p>
        </p:txBody>
      </p:sp>
      <p:sp>
        <p:nvSpPr>
          <p:cNvPr id="4" name="Text Placeholder 3">
            <a:extLst>
              <a:ext uri="{FF2B5EF4-FFF2-40B4-BE49-F238E27FC236}">
                <a16:creationId xmlns:a16="http://schemas.microsoft.com/office/drawing/2014/main" id="{4A4AE2D1-BB76-850D-F1EF-C94472E3BF78}"/>
              </a:ext>
            </a:extLst>
          </p:cNvPr>
          <p:cNvSpPr>
            <a:spLocks noGrp="1"/>
          </p:cNvSpPr>
          <p:nvPr>
            <p:ph type="body" sz="half" idx="2"/>
          </p:nvPr>
        </p:nvSpPr>
        <p:spPr>
          <a:xfrm>
            <a:off x="444500" y="1979487"/>
            <a:ext cx="5155177" cy="4579079"/>
          </a:xfrm>
        </p:spPr>
        <p:txBody>
          <a:bodyPr>
            <a:noAutofit/>
          </a:bodyPr>
          <a:lstStyle/>
          <a:p>
            <a:pPr marL="342900" indent="-342900">
              <a:buFont typeface="Wingdings" panose="05000000000000000000" pitchFamily="2" charset="2"/>
              <a:buChar char="Ø"/>
            </a:pPr>
            <a:r>
              <a:rPr lang="en-US" sz="2200" dirty="0">
                <a:latin typeface="Times New Roman" panose="02020603050405020304" pitchFamily="18" charset="0"/>
                <a:cs typeface="Times New Roman" panose="02020603050405020304" pitchFamily="18" charset="0"/>
              </a:rPr>
              <a:t>RTCnet is a Convolutional Neural Network designed to classify each target individually into pedestrian ,cyclist ,car or other class</a:t>
            </a:r>
            <a:br>
              <a:rPr lang="en-US" sz="2200" dirty="0">
                <a:latin typeface="Times New Roman" panose="02020603050405020304" pitchFamily="18" charset="0"/>
                <a:cs typeface="Times New Roman" panose="02020603050405020304" pitchFamily="18" charset="0"/>
              </a:rPr>
            </a:br>
            <a:endParaRPr lang="en-US" sz="22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r>
              <a:rPr lang="en-US" sz="2200" dirty="0">
                <a:latin typeface="Times New Roman" panose="02020603050405020304" pitchFamily="18" charset="0"/>
                <a:cs typeface="Times New Roman" panose="02020603050405020304" pitchFamily="18" charset="0"/>
              </a:rPr>
              <a:t>Afterwards, It will create object proposals in class-specific clustering</a:t>
            </a:r>
          </a:p>
          <a:p>
            <a:pPr marL="342900" indent="-342900">
              <a:buFont typeface="Wingdings" panose="05000000000000000000" pitchFamily="2" charset="2"/>
              <a:buChar char="Ø"/>
            </a:pPr>
            <a:endParaRPr lang="en-US" sz="22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r>
              <a:rPr lang="en-US" sz="2200" dirty="0">
                <a:latin typeface="Times New Roman" panose="02020603050405020304" pitchFamily="18" charset="0"/>
                <a:cs typeface="Times New Roman" panose="02020603050405020304" pitchFamily="18" charset="0"/>
              </a:rPr>
              <a:t>The advantage of class-specific clustering is that we can use different clustering parameters for each class</a:t>
            </a:r>
          </a:p>
          <a:p>
            <a:r>
              <a:rPr lang="en-US" sz="2200" dirty="0" err="1">
                <a:latin typeface="Times New Roman" panose="02020603050405020304" pitchFamily="18" charset="0"/>
                <a:cs typeface="Times New Roman" panose="02020603050405020304" pitchFamily="18" charset="0"/>
              </a:rPr>
              <a:t>Eg</a:t>
            </a:r>
            <a:r>
              <a:rPr lang="en-US" sz="2200" dirty="0">
                <a:latin typeface="Times New Roman" panose="02020603050405020304" pitchFamily="18" charset="0"/>
                <a:cs typeface="Times New Roman" panose="02020603050405020304" pitchFamily="18" charset="0"/>
              </a:rPr>
              <a:t>: larger radius for cars</a:t>
            </a:r>
            <a:endParaRPr lang="en-IN" sz="2200" dirty="0">
              <a:latin typeface="Times New Roman" panose="02020603050405020304" pitchFamily="18" charset="0"/>
              <a:cs typeface="Times New Roman" panose="02020603050405020304" pitchFamily="18" charset="0"/>
            </a:endParaRPr>
          </a:p>
        </p:txBody>
      </p:sp>
      <p:pic>
        <p:nvPicPr>
          <p:cNvPr id="15" name="Picture 14">
            <a:extLst>
              <a:ext uri="{FF2B5EF4-FFF2-40B4-BE49-F238E27FC236}">
                <a16:creationId xmlns:a16="http://schemas.microsoft.com/office/drawing/2014/main" id="{5D6D63EF-F36B-FF41-5A9D-85E5B00D6BBE}"/>
              </a:ext>
            </a:extLst>
          </p:cNvPr>
          <p:cNvPicPr>
            <a:picLocks noChangeAspect="1"/>
          </p:cNvPicPr>
          <p:nvPr/>
        </p:nvPicPr>
        <p:blipFill>
          <a:blip r:embed="rId2"/>
          <a:stretch>
            <a:fillRect/>
          </a:stretch>
        </p:blipFill>
        <p:spPr>
          <a:xfrm>
            <a:off x="5927923" y="2282843"/>
            <a:ext cx="5887720" cy="2753196"/>
          </a:xfrm>
          <a:prstGeom prst="rect">
            <a:avLst/>
          </a:prstGeom>
        </p:spPr>
      </p:pic>
      <p:pic>
        <p:nvPicPr>
          <p:cNvPr id="16" name="Picture 2">
            <a:extLst>
              <a:ext uri="{FF2B5EF4-FFF2-40B4-BE49-F238E27FC236}">
                <a16:creationId xmlns:a16="http://schemas.microsoft.com/office/drawing/2014/main" id="{993F96A9-B84E-5163-2E0D-A2EBFDCA2F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902" y="-51000"/>
            <a:ext cx="3213947" cy="1674146"/>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a:extLst>
              <a:ext uri="{FF2B5EF4-FFF2-40B4-BE49-F238E27FC236}">
                <a16:creationId xmlns:a16="http://schemas.microsoft.com/office/drawing/2014/main" id="{44BC69DD-5FEF-24D3-60A0-4C17B6DB6BF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63841" y="177800"/>
            <a:ext cx="1334932" cy="1220713"/>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2401CE67-EF28-C6E2-DFF8-C16383648845}"/>
              </a:ext>
            </a:extLst>
          </p:cNvPr>
          <p:cNvSpPr txBox="1"/>
          <p:nvPr/>
        </p:nvSpPr>
        <p:spPr>
          <a:xfrm>
            <a:off x="5373175" y="6497637"/>
            <a:ext cx="1145520" cy="246221"/>
          </a:xfrm>
          <a:prstGeom prst="rect">
            <a:avLst/>
          </a:prstGeom>
          <a:noFill/>
        </p:spPr>
        <p:txBody>
          <a:bodyPr wrap="square">
            <a:spAutoFit/>
          </a:bodyPr>
          <a:lstStyle/>
          <a:p>
            <a:r>
              <a:rPr lang="en-IN" sz="1000" b="1" dirty="0">
                <a:solidFill>
                  <a:schemeClr val="bg1"/>
                </a:solidFill>
              </a:rPr>
              <a:t>MAGIC@KARE</a:t>
            </a:r>
          </a:p>
        </p:txBody>
      </p:sp>
    </p:spTree>
    <p:extLst>
      <p:ext uri="{BB962C8B-B14F-4D97-AF65-F5344CB8AC3E}">
        <p14:creationId xmlns:p14="http://schemas.microsoft.com/office/powerpoint/2010/main" val="24876271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C51371F-67FA-6A4B-77F6-335F314892C5}"/>
              </a:ext>
            </a:extLst>
          </p:cNvPr>
          <p:cNvSpPr>
            <a:spLocks noGrp="1"/>
          </p:cNvSpPr>
          <p:nvPr>
            <p:ph type="sldNum" sz="quarter" idx="12"/>
          </p:nvPr>
        </p:nvSpPr>
        <p:spPr>
          <a:xfrm>
            <a:off x="11252200" y="6315075"/>
            <a:ext cx="406400" cy="365125"/>
          </a:xfrm>
        </p:spPr>
        <p:txBody>
          <a:bodyPr anchor="ctr">
            <a:normAutofit/>
          </a:bodyPr>
          <a:lstStyle/>
          <a:p>
            <a:pPr>
              <a:spcAft>
                <a:spcPts val="600"/>
              </a:spcAft>
            </a:pPr>
            <a:fld id="{C263D6C4-4840-40CC-AC84-17E24B3B7BDE}" type="slidenum">
              <a:rPr lang="en-US" noProof="0" smtClean="0"/>
              <a:pPr>
                <a:spcAft>
                  <a:spcPts val="600"/>
                </a:spcAft>
              </a:pPr>
              <a:t>9</a:t>
            </a:fld>
            <a:endParaRPr lang="en-US" noProof="0"/>
          </a:p>
        </p:txBody>
      </p:sp>
      <p:pic>
        <p:nvPicPr>
          <p:cNvPr id="7" name="Content Placeholder 6" descr="Graphical user interface, application, Word&#10;&#10;Description automatically generated">
            <a:extLst>
              <a:ext uri="{FF2B5EF4-FFF2-40B4-BE49-F238E27FC236}">
                <a16:creationId xmlns:a16="http://schemas.microsoft.com/office/drawing/2014/main" id="{EA03DA8E-724C-E60B-CFED-1BB6AECA58A8}"/>
              </a:ext>
            </a:extLst>
          </p:cNvPr>
          <p:cNvPicPr>
            <a:picLocks noGrp="1" noChangeAspect="1"/>
          </p:cNvPicPr>
          <p:nvPr>
            <p:ph idx="1"/>
          </p:nvPr>
        </p:nvPicPr>
        <p:blipFill>
          <a:blip r:embed="rId2"/>
          <a:stretch>
            <a:fillRect/>
          </a:stretch>
        </p:blipFill>
        <p:spPr>
          <a:xfrm>
            <a:off x="443365" y="2136762"/>
            <a:ext cx="11215235" cy="3729063"/>
          </a:xfrm>
          <a:noFill/>
        </p:spPr>
      </p:pic>
      <p:pic>
        <p:nvPicPr>
          <p:cNvPr id="8" name="Picture 2">
            <a:extLst>
              <a:ext uri="{FF2B5EF4-FFF2-40B4-BE49-F238E27FC236}">
                <a16:creationId xmlns:a16="http://schemas.microsoft.com/office/drawing/2014/main" id="{74CDFF85-1CEE-D4E4-A6EB-4F95416E86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902" y="-51000"/>
            <a:ext cx="3213947" cy="167414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a:extLst>
              <a:ext uri="{FF2B5EF4-FFF2-40B4-BE49-F238E27FC236}">
                <a16:creationId xmlns:a16="http://schemas.microsoft.com/office/drawing/2014/main" id="{8446C8AE-0A55-773F-DF94-99FA699C799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63841" y="177800"/>
            <a:ext cx="1334932" cy="122071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91B0EF8B-1389-7E80-3254-BA974E61846F}"/>
              </a:ext>
            </a:extLst>
          </p:cNvPr>
          <p:cNvSpPr txBox="1"/>
          <p:nvPr/>
        </p:nvSpPr>
        <p:spPr>
          <a:xfrm>
            <a:off x="5373175" y="6497637"/>
            <a:ext cx="1145520" cy="246221"/>
          </a:xfrm>
          <a:prstGeom prst="rect">
            <a:avLst/>
          </a:prstGeom>
          <a:noFill/>
        </p:spPr>
        <p:txBody>
          <a:bodyPr wrap="square">
            <a:spAutoFit/>
          </a:bodyPr>
          <a:lstStyle/>
          <a:p>
            <a:r>
              <a:rPr lang="en-IN" sz="1000" b="1" dirty="0">
                <a:solidFill>
                  <a:schemeClr val="bg1"/>
                </a:solidFill>
              </a:rPr>
              <a:t>MAGIC@KARE</a:t>
            </a:r>
          </a:p>
        </p:txBody>
      </p:sp>
    </p:spTree>
    <p:extLst>
      <p:ext uri="{BB962C8B-B14F-4D97-AF65-F5344CB8AC3E}">
        <p14:creationId xmlns:p14="http://schemas.microsoft.com/office/powerpoint/2010/main" val="1678384954"/>
      </p:ext>
    </p:extLst>
  </p:cSld>
  <p:clrMapOvr>
    <a:masterClrMapping/>
  </p:clrMapOvr>
</p:sld>
</file>

<file path=ppt/theme/theme1.xml><?xml version="1.0" encoding="utf-8"?>
<a:theme xmlns:a="http://schemas.openxmlformats.org/drawingml/2006/main" name="Office Theme">
  <a:themeElements>
    <a:clrScheme name="Custom 12">
      <a:dk1>
        <a:srgbClr val="000000"/>
      </a:dk1>
      <a:lt1>
        <a:srgbClr val="FFFFFF"/>
      </a:lt1>
      <a:dk2>
        <a:srgbClr val="6D6E71"/>
      </a:dk2>
      <a:lt2>
        <a:srgbClr val="58595B"/>
      </a:lt2>
      <a:accent1>
        <a:srgbClr val="0065A4"/>
      </a:accent1>
      <a:accent2>
        <a:srgbClr val="47C3D3"/>
      </a:accent2>
      <a:accent3>
        <a:srgbClr val="8F2D63"/>
      </a:accent3>
      <a:accent4>
        <a:srgbClr val="1A6871"/>
      </a:accent4>
      <a:accent5>
        <a:srgbClr val="0C4360"/>
      </a:accent5>
      <a:accent6>
        <a:srgbClr val="F47735"/>
      </a:accent6>
      <a:hlink>
        <a:srgbClr val="00559A"/>
      </a:hlink>
      <a:folHlink>
        <a:srgbClr val="595851"/>
      </a:folHlink>
    </a:clrScheme>
    <a:fontScheme name="Custom 3">
      <a:majorFont>
        <a:latin typeface="Trebuchet MS"/>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66687569_Modern blue presentation_AAS_v5" id="{C7B59113-CD15-4341-96CA-86E715D5BE98}" vid="{5A8FDAEB-3DF3-4B3C-A708-49813F8D6F8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4C103400-4A22-4E35-B588-4C4D4263895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5B26E0C9-B2AA-42E6-97B6-E1B7D9EAF129}">
  <ds:schemaRefs>
    <ds:schemaRef ds:uri="http://schemas.microsoft.com/sharepoint/v3/contenttype/forms"/>
  </ds:schemaRefs>
</ds:datastoreItem>
</file>

<file path=customXml/itemProps3.xml><?xml version="1.0" encoding="utf-8"?>
<ds:datastoreItem xmlns:ds="http://schemas.openxmlformats.org/officeDocument/2006/customXml" ds:itemID="{F5757914-1161-4661-9696-421FD6935CDD}">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Modern blue presentation</Template>
  <TotalTime>481</TotalTime>
  <Words>2675</Words>
  <Application>Microsoft Office PowerPoint</Application>
  <PresentationFormat>Widescreen</PresentationFormat>
  <Paragraphs>222</Paragraphs>
  <Slides>39</Slides>
  <Notes>0</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39</vt:i4>
      </vt:variant>
    </vt:vector>
  </HeadingPairs>
  <TitlesOfParts>
    <vt:vector size="47" baseType="lpstr">
      <vt:lpstr>Arial</vt:lpstr>
      <vt:lpstr>Calibri</vt:lpstr>
      <vt:lpstr>Times New Roman</vt:lpstr>
      <vt:lpstr>Trade Gothic LT Pro</vt:lpstr>
      <vt:lpstr>Trebuchet MS</vt:lpstr>
      <vt:lpstr>Trebuchet MS (Headings)</vt:lpstr>
      <vt:lpstr>Wingdings</vt:lpstr>
      <vt:lpstr>Office Theme</vt:lpstr>
      <vt:lpstr>PowerPoint Presentation</vt:lpstr>
      <vt:lpstr>Radar based road user detection</vt:lpstr>
      <vt:lpstr>Conventional Pipeline</vt:lpstr>
      <vt:lpstr>PowerPoint Presentation</vt:lpstr>
      <vt:lpstr>Radar Cube:</vt:lpstr>
      <vt:lpstr>PowerPoint Presentation</vt:lpstr>
      <vt:lpstr>PowerPoint Presentation</vt:lpstr>
      <vt:lpstr>RTCnet:</vt:lpstr>
      <vt:lpstr>PowerPoint Presentation</vt:lpstr>
      <vt:lpstr>F1 SCORE OBJECT-WISE</vt:lpstr>
      <vt:lpstr>Output of RTCnet:</vt:lpstr>
      <vt:lpstr>Conclusion:</vt:lpstr>
      <vt:lpstr>PowerPoint Presentation</vt:lpstr>
      <vt:lpstr>INTRODUCTION:</vt:lpstr>
      <vt:lpstr>SENSOR CALIBRATION:</vt:lpstr>
      <vt:lpstr>OBJECTIVE:</vt:lpstr>
      <vt:lpstr>LITERATURE SURVEY:</vt:lpstr>
      <vt:lpstr>PowerPoint Presentation</vt:lpstr>
      <vt:lpstr>PowerPoint Presentation</vt:lpstr>
      <vt:lpstr>PROBLEM STATEMENT:</vt:lpstr>
      <vt:lpstr>CAMERA CALIBRATION:</vt:lpstr>
      <vt:lpstr>CAMERA CALIBRATION:</vt:lpstr>
      <vt:lpstr>CAMERA PARAMETERS:</vt:lpstr>
      <vt:lpstr>PowerPoint Presentation</vt:lpstr>
      <vt:lpstr>PowerPoint Presentation</vt:lpstr>
      <vt:lpstr> Intrinsic Parameters</vt:lpstr>
      <vt:lpstr>Distortion in Camera Calibration </vt:lpstr>
      <vt:lpstr>Tangential Distortion </vt:lpstr>
      <vt:lpstr>CAMERA (PROJECTION) MATRIX:</vt:lpstr>
      <vt:lpstr>ALGORITHMS :</vt:lpstr>
      <vt:lpstr>ALGORITHMS:</vt:lpstr>
      <vt:lpstr>RADAR CALIBRATION:</vt:lpstr>
      <vt:lpstr>PowerPoint Presentation</vt:lpstr>
      <vt:lpstr>ALGORITHMS :</vt:lpstr>
      <vt:lpstr>ALGORITHMS :</vt:lpstr>
      <vt:lpstr>PowerPoint Presentation</vt:lpstr>
      <vt:lpstr>REFERENCES:</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Revanth Raj</dc:creator>
  <cp:lastModifiedBy>Revanth Raj</cp:lastModifiedBy>
  <cp:revision>11</cp:revision>
  <dcterms:created xsi:type="dcterms:W3CDTF">2023-01-31T14:04:06Z</dcterms:created>
  <dcterms:modified xsi:type="dcterms:W3CDTF">2023-02-16T12:29:42Z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